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Default Extension="gif" ContentType="image/gif"/>
  <Override PartName="/ppt/notesSlides/notesSlide2.xml" ContentType="application/vnd.openxmlformats-officedocument.presentationml.notesSlide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ppt/diagrams/colors1.xml" ContentType="application/vnd.openxmlformats-officedocument.drawingml.diagramColors+xml"/>
  <Override PartName="/ppt/slides/slide30.xml" ContentType="application/vnd.openxmlformats-officedocument.presentationml.slide+xml"/>
  <Override PartName="/docProps/app.xml" ContentType="application/vnd.openxmlformats-officedocument.extended-properties+xml"/>
  <Override PartName="/ppt/diagrams/layout1.xml" ContentType="application/vnd.openxmlformats-officedocument.drawingml.diagramLayout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theme/theme3.xml" ContentType="application/vnd.openxmlformats-officedocument.them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slides/slide7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ppt/slides/slide25.xml" ContentType="application/vnd.openxmlformats-officedocument.presentationml.slide+xml"/>
  <Override PartName="/ppt/notesSlides/notesSlide4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diagrams/quickStyle1.xml" ContentType="application/vnd.openxmlformats-officedocument.drawingml.diagramStyle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jpeg" ContentType="image/jpeg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ppt/slideLayouts/slideLayout13.xml" ContentType="application/vnd.openxmlformats-officedocument.presentationml.slideLayout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bin" ContentType="application/vnd.openxmlformats-officedocument.presentationml.printerSettings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9.xml" ContentType="application/vnd.openxmlformats-officedocument.presentationml.slide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Default Extension="pdf" ContentType="application/pdf"/>
  <Override PartName="/ppt/slideLayouts/slideLayout12.xml" ContentType="application/vnd.openxmlformats-officedocument.presentationml.slideLayout+xml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4139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8" r:id="rId3"/>
    <p:sldId id="299" r:id="rId4"/>
    <p:sldId id="265" r:id="rId5"/>
    <p:sldId id="258" r:id="rId6"/>
    <p:sldId id="266" r:id="rId7"/>
    <p:sldId id="267" r:id="rId8"/>
    <p:sldId id="268" r:id="rId9"/>
    <p:sldId id="269" r:id="rId10"/>
    <p:sldId id="293" r:id="rId11"/>
    <p:sldId id="292" r:id="rId12"/>
    <p:sldId id="294" r:id="rId13"/>
    <p:sldId id="296" r:id="rId14"/>
    <p:sldId id="295" r:id="rId15"/>
    <p:sldId id="297" r:id="rId16"/>
    <p:sldId id="270" r:id="rId17"/>
    <p:sldId id="271" r:id="rId18"/>
    <p:sldId id="272" r:id="rId19"/>
    <p:sldId id="260" r:id="rId20"/>
    <p:sldId id="290" r:id="rId21"/>
    <p:sldId id="285" r:id="rId22"/>
    <p:sldId id="289" r:id="rId23"/>
    <p:sldId id="274" r:id="rId24"/>
    <p:sldId id="291" r:id="rId25"/>
    <p:sldId id="275" r:id="rId26"/>
    <p:sldId id="283" r:id="rId27"/>
    <p:sldId id="287" r:id="rId28"/>
    <p:sldId id="276" r:id="rId29"/>
    <p:sldId id="298" r:id="rId30"/>
    <p:sldId id="264" r:id="rId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68" y="-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5" Type="http://schemas.openxmlformats.org/officeDocument/2006/relationships/presProps" Target="presProps.xml"/><Relationship Id="rId31" Type="http://schemas.openxmlformats.org/officeDocument/2006/relationships/slide" Target="slides/slide30.xml"/><Relationship Id="rId34" Type="http://schemas.openxmlformats.org/officeDocument/2006/relationships/printerSettings" Target="printerSettings/printerSettings1.bin"/><Relationship Id="rId7" Type="http://schemas.openxmlformats.org/officeDocument/2006/relationships/slide" Target="slides/slide6.xml"/><Relationship Id="rId3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29" Type="http://schemas.openxmlformats.org/officeDocument/2006/relationships/slide" Target="slides/slide28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3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38" Type="http://schemas.openxmlformats.org/officeDocument/2006/relationships/tableStyles" Target="tableStyles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E39067-D8A7-CC41-A3F6-75D948F01F27}" type="doc">
      <dgm:prSet loTypeId="urn:microsoft.com/office/officeart/2005/8/layout/cycle7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4C87DC9-48D2-214B-92B3-79CFD49A6128}">
      <dgm:prSet phldrT="[Text]" custT="1"/>
      <dgm:spPr/>
      <dgm:t>
        <a:bodyPr/>
        <a:lstStyle/>
        <a:p>
          <a:pPr algn="l"/>
          <a:r>
            <a:rPr lang="de-DE" sz="2000" b="1" dirty="0" err="1" smtClean="0"/>
            <a:t>Each</a:t>
          </a:r>
          <a:r>
            <a:rPr lang="de-DE" sz="2000" b="1" dirty="0" smtClean="0"/>
            <a:t> </a:t>
          </a:r>
          <a:r>
            <a:rPr lang="de-DE" sz="2000" b="1" dirty="0" err="1" smtClean="0"/>
            <a:t>dataset</a:t>
          </a:r>
          <a:endParaRPr lang="de-DE" sz="1600" dirty="0" smtClean="0"/>
        </a:p>
        <a:p>
          <a:pPr algn="l"/>
          <a:r>
            <a:rPr lang="de-DE" sz="1600" b="1" dirty="0" smtClean="0"/>
            <a:t>-Art</a:t>
          </a:r>
        </a:p>
        <a:p>
          <a:pPr algn="l"/>
          <a:r>
            <a:rPr lang="de-DE" sz="1600" b="1" dirty="0" smtClean="0"/>
            <a:t>-Abstract</a:t>
          </a:r>
        </a:p>
        <a:p>
          <a:pPr algn="l"/>
          <a:r>
            <a:rPr lang="de-DE" sz="1600" b="1" dirty="0" err="1" smtClean="0"/>
            <a:t>-Combined</a:t>
          </a:r>
          <a:endParaRPr lang="de-DE" sz="1600" b="1" dirty="0"/>
        </a:p>
      </dgm:t>
    </dgm:pt>
    <dgm:pt modelId="{0FBFE56C-D0CC-2743-83C2-505275F47BD0}" type="parTrans" cxnId="{2C795291-8F83-2046-B422-8D702DD3862C}">
      <dgm:prSet/>
      <dgm:spPr/>
      <dgm:t>
        <a:bodyPr/>
        <a:lstStyle/>
        <a:p>
          <a:endParaRPr lang="de-DE"/>
        </a:p>
      </dgm:t>
    </dgm:pt>
    <dgm:pt modelId="{D4E27275-C1CB-7E4A-8882-40C11A2500E8}" type="sibTrans" cxnId="{2C795291-8F83-2046-B422-8D702DD3862C}">
      <dgm:prSet/>
      <dgm:spPr/>
      <dgm:t>
        <a:bodyPr/>
        <a:lstStyle/>
        <a:p>
          <a:endParaRPr lang="de-DE"/>
        </a:p>
      </dgm:t>
    </dgm:pt>
    <dgm:pt modelId="{7831CD2C-B8BE-014B-A1B4-06B8A447535E}">
      <dgm:prSet phldrT="[Text]" custT="1"/>
      <dgm:spPr/>
      <dgm:t>
        <a:bodyPr/>
        <a:lstStyle/>
        <a:p>
          <a:pPr algn="l"/>
          <a:r>
            <a:rPr lang="en-US" sz="2000" b="1" dirty="0" smtClean="0"/>
            <a:t>Feature selection</a:t>
          </a:r>
          <a:endParaRPr lang="en-US" sz="1800" b="1" dirty="0" smtClean="0"/>
        </a:p>
        <a:p>
          <a:pPr algn="l"/>
          <a:r>
            <a:rPr lang="en-US" sz="1600" b="1" dirty="0" smtClean="0"/>
            <a:t> - All features</a:t>
          </a:r>
        </a:p>
        <a:p>
          <a:pPr algn="l"/>
          <a:r>
            <a:rPr lang="en-US" sz="1600" b="1" dirty="0" smtClean="0"/>
            <a:t> - One feature</a:t>
          </a:r>
        </a:p>
        <a:p>
          <a:pPr algn="l"/>
          <a:r>
            <a:rPr lang="en-US" sz="1600" b="1" dirty="0" smtClean="0"/>
            <a:t> - PCA</a:t>
          </a:r>
        </a:p>
        <a:p>
          <a:pPr algn="l"/>
          <a:r>
            <a:rPr lang="en-US" sz="1600" b="1" dirty="0" smtClean="0"/>
            <a:t> - Wrapper-based methods (create feature subsets)</a:t>
          </a:r>
          <a:endParaRPr lang="de-DE" sz="1600" b="1" dirty="0"/>
        </a:p>
      </dgm:t>
    </dgm:pt>
    <dgm:pt modelId="{8B510FB3-E9A9-8E4E-BAC8-D5D51DFC0276}" type="parTrans" cxnId="{214622D8-30C6-8041-B615-4186495E81CB}">
      <dgm:prSet/>
      <dgm:spPr/>
      <dgm:t>
        <a:bodyPr/>
        <a:lstStyle/>
        <a:p>
          <a:endParaRPr lang="de-DE"/>
        </a:p>
      </dgm:t>
    </dgm:pt>
    <dgm:pt modelId="{46F17A84-1A7C-5140-BDF8-9602D1115CB1}" type="sibTrans" cxnId="{214622D8-30C6-8041-B615-4186495E81CB}">
      <dgm:prSet/>
      <dgm:spPr/>
      <dgm:t>
        <a:bodyPr/>
        <a:lstStyle/>
        <a:p>
          <a:endParaRPr lang="de-DE"/>
        </a:p>
      </dgm:t>
    </dgm:pt>
    <dgm:pt modelId="{1570B665-EE50-7B48-A95B-76E69BC44FA4}">
      <dgm:prSet phldrT="[Text]"/>
      <dgm:spPr/>
      <dgm:t>
        <a:bodyPr/>
        <a:lstStyle/>
        <a:p>
          <a:pPr algn="l"/>
          <a:r>
            <a:rPr lang="en-US" b="1" dirty="0" smtClean="0"/>
            <a:t>- </a:t>
          </a:r>
          <a:r>
            <a:rPr lang="de-DE" b="1" dirty="0" smtClean="0"/>
            <a:t>A</a:t>
          </a:r>
          <a:r>
            <a:rPr lang="en-US" b="1" dirty="0" err="1" smtClean="0"/>
            <a:t>ll</a:t>
          </a:r>
          <a:r>
            <a:rPr lang="en-US" b="1" dirty="0" smtClean="0"/>
            <a:t> emotions at once</a:t>
          </a:r>
        </a:p>
        <a:p>
          <a:pPr algn="l"/>
          <a:r>
            <a:rPr lang="en-US" b="1" dirty="0" smtClean="0"/>
            <a:t>- Each category vs. Each</a:t>
          </a:r>
        </a:p>
        <a:p>
          <a:pPr algn="l"/>
          <a:r>
            <a:rPr lang="en-US" b="1" dirty="0" smtClean="0"/>
            <a:t>- One vs. All</a:t>
          </a:r>
        </a:p>
        <a:p>
          <a:pPr algn="l"/>
          <a:r>
            <a:rPr lang="en-US" b="1" dirty="0" smtClean="0"/>
            <a:t>- Positive vs. Negative</a:t>
          </a:r>
          <a:endParaRPr lang="de-DE" b="1" dirty="0"/>
        </a:p>
      </dgm:t>
    </dgm:pt>
    <dgm:pt modelId="{FDC90238-2CBE-B744-83AA-A309FA836101}" type="parTrans" cxnId="{98228121-64C2-FD4C-8CCD-76FE57A4A8BE}">
      <dgm:prSet/>
      <dgm:spPr/>
      <dgm:t>
        <a:bodyPr/>
        <a:lstStyle/>
        <a:p>
          <a:endParaRPr lang="de-DE"/>
        </a:p>
      </dgm:t>
    </dgm:pt>
    <dgm:pt modelId="{0928B31F-200D-BF41-8103-FD1D79C426AC}" type="sibTrans" cxnId="{98228121-64C2-FD4C-8CCD-76FE57A4A8BE}">
      <dgm:prSet/>
      <dgm:spPr/>
      <dgm:t>
        <a:bodyPr/>
        <a:lstStyle/>
        <a:p>
          <a:endParaRPr lang="de-DE"/>
        </a:p>
      </dgm:t>
    </dgm:pt>
    <dgm:pt modelId="{6227120A-E6EE-264E-9296-A4D3CB14EE73}" type="pres">
      <dgm:prSet presAssocID="{2DE39067-D8A7-CC41-A3F6-75D948F01F2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C23930C-0395-3E4C-B490-8BFBB4D17212}" type="pres">
      <dgm:prSet presAssocID="{D4C87DC9-48D2-214B-92B3-79CFD49A6128}" presName="node" presStyleLbl="node1" presStyleIdx="0" presStyleCnt="3" custScaleX="155880" custScaleY="155879" custRadScaleRad="82666" custRadScaleInc="-351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EE3DEC-50A5-C64B-9AB7-40BAAEF79B9D}" type="pres">
      <dgm:prSet presAssocID="{D4E27275-C1CB-7E4A-8882-40C11A2500E8}" presName="sibTrans" presStyleLbl="sibTrans2D1" presStyleIdx="0" presStyleCnt="3"/>
      <dgm:spPr/>
      <dgm:t>
        <a:bodyPr/>
        <a:lstStyle/>
        <a:p>
          <a:endParaRPr lang="de-DE"/>
        </a:p>
      </dgm:t>
    </dgm:pt>
    <dgm:pt modelId="{19763571-03B4-2A4A-BAFB-8E0CE75BCB28}" type="pres">
      <dgm:prSet presAssocID="{D4E27275-C1CB-7E4A-8882-40C11A2500E8}" presName="connectorText" presStyleLbl="sibTrans2D1" presStyleIdx="0" presStyleCnt="3"/>
      <dgm:spPr/>
      <dgm:t>
        <a:bodyPr/>
        <a:lstStyle/>
        <a:p>
          <a:endParaRPr lang="de-DE"/>
        </a:p>
      </dgm:t>
    </dgm:pt>
    <dgm:pt modelId="{8AB769C5-9AFC-8840-A029-4FEA5369D1E3}" type="pres">
      <dgm:prSet presAssocID="{7831CD2C-B8BE-014B-A1B4-06B8A447535E}" presName="node" presStyleLbl="node1" presStyleIdx="1" presStyleCnt="3" custScaleX="143623" custScaleY="177296" custRadScaleRad="100305" custRadScaleInc="-1972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CB0B7F8-63DD-E548-8EB1-17E8259AC2BF}" type="pres">
      <dgm:prSet presAssocID="{46F17A84-1A7C-5140-BDF8-9602D1115CB1}" presName="sibTrans" presStyleLbl="sibTrans2D1" presStyleIdx="1" presStyleCnt="3"/>
      <dgm:spPr/>
      <dgm:t>
        <a:bodyPr/>
        <a:lstStyle/>
        <a:p>
          <a:endParaRPr lang="de-DE"/>
        </a:p>
      </dgm:t>
    </dgm:pt>
    <dgm:pt modelId="{F5DD581B-6114-9E4D-9B44-19EE4CB2BDCB}" type="pres">
      <dgm:prSet presAssocID="{46F17A84-1A7C-5140-BDF8-9602D1115CB1}" presName="connectorText" presStyleLbl="sibTrans2D1" presStyleIdx="1" presStyleCnt="3"/>
      <dgm:spPr/>
      <dgm:t>
        <a:bodyPr/>
        <a:lstStyle/>
        <a:p>
          <a:endParaRPr lang="de-DE"/>
        </a:p>
      </dgm:t>
    </dgm:pt>
    <dgm:pt modelId="{91B7BA7D-5629-FA46-B762-6F1F77B0292B}" type="pres">
      <dgm:prSet presAssocID="{1570B665-EE50-7B48-A95B-76E69BC44FA4}" presName="node" presStyleLbl="node1" presStyleIdx="2" presStyleCnt="3" custScaleX="150578" custScaleY="127264" custRadScaleRad="105441" custRadScaleInc="1709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1274E8F-7577-C041-ACC0-4D1BED35DABA}" type="pres">
      <dgm:prSet presAssocID="{0928B31F-200D-BF41-8103-FD1D79C426AC}" presName="sibTrans" presStyleLbl="sibTrans2D1" presStyleIdx="2" presStyleCnt="3"/>
      <dgm:spPr/>
      <dgm:t>
        <a:bodyPr/>
        <a:lstStyle/>
        <a:p>
          <a:endParaRPr lang="de-DE"/>
        </a:p>
      </dgm:t>
    </dgm:pt>
    <dgm:pt modelId="{0D4BCBCF-4299-1042-85DF-6C2A54F007E2}" type="pres">
      <dgm:prSet presAssocID="{0928B31F-200D-BF41-8103-FD1D79C426AC}" presName="connectorText" presStyleLbl="sibTrans2D1" presStyleIdx="2" presStyleCnt="3"/>
      <dgm:spPr/>
      <dgm:t>
        <a:bodyPr/>
        <a:lstStyle/>
        <a:p>
          <a:endParaRPr lang="de-DE"/>
        </a:p>
      </dgm:t>
    </dgm:pt>
  </dgm:ptLst>
  <dgm:cxnLst>
    <dgm:cxn modelId="{2C795291-8F83-2046-B422-8D702DD3862C}" srcId="{2DE39067-D8A7-CC41-A3F6-75D948F01F27}" destId="{D4C87DC9-48D2-214B-92B3-79CFD49A6128}" srcOrd="0" destOrd="0" parTransId="{0FBFE56C-D0CC-2743-83C2-505275F47BD0}" sibTransId="{D4E27275-C1CB-7E4A-8882-40C11A2500E8}"/>
    <dgm:cxn modelId="{98228121-64C2-FD4C-8CCD-76FE57A4A8BE}" srcId="{2DE39067-D8A7-CC41-A3F6-75D948F01F27}" destId="{1570B665-EE50-7B48-A95B-76E69BC44FA4}" srcOrd="2" destOrd="0" parTransId="{FDC90238-2CBE-B744-83AA-A309FA836101}" sibTransId="{0928B31F-200D-BF41-8103-FD1D79C426AC}"/>
    <dgm:cxn modelId="{654DC527-53CA-724F-A64B-C735A83196CD}" type="presOf" srcId="{46F17A84-1A7C-5140-BDF8-9602D1115CB1}" destId="{F5DD581B-6114-9E4D-9B44-19EE4CB2BDCB}" srcOrd="1" destOrd="0" presId="urn:microsoft.com/office/officeart/2005/8/layout/cycle7"/>
    <dgm:cxn modelId="{427B0137-27BC-7E4F-B712-EA41E14B4F54}" type="presOf" srcId="{D4E27275-C1CB-7E4A-8882-40C11A2500E8}" destId="{72EE3DEC-50A5-C64B-9AB7-40BAAEF79B9D}" srcOrd="0" destOrd="0" presId="urn:microsoft.com/office/officeart/2005/8/layout/cycle7"/>
    <dgm:cxn modelId="{3129C6B4-163B-AE4A-8196-DF1173F6AB1F}" type="presOf" srcId="{D4C87DC9-48D2-214B-92B3-79CFD49A6128}" destId="{1C23930C-0395-3E4C-B490-8BFBB4D17212}" srcOrd="0" destOrd="0" presId="urn:microsoft.com/office/officeart/2005/8/layout/cycle7"/>
    <dgm:cxn modelId="{F1A56F7F-0FD5-8747-B46A-C4F03F1F6727}" type="presOf" srcId="{2DE39067-D8A7-CC41-A3F6-75D948F01F27}" destId="{6227120A-E6EE-264E-9296-A4D3CB14EE73}" srcOrd="0" destOrd="0" presId="urn:microsoft.com/office/officeart/2005/8/layout/cycle7"/>
    <dgm:cxn modelId="{91ECA92C-1265-8440-A94A-F68105C4F52D}" type="presOf" srcId="{7831CD2C-B8BE-014B-A1B4-06B8A447535E}" destId="{8AB769C5-9AFC-8840-A029-4FEA5369D1E3}" srcOrd="0" destOrd="0" presId="urn:microsoft.com/office/officeart/2005/8/layout/cycle7"/>
    <dgm:cxn modelId="{9B047AA7-2B51-A044-84AF-8ACBAB48683D}" type="presOf" srcId="{0928B31F-200D-BF41-8103-FD1D79C426AC}" destId="{0D4BCBCF-4299-1042-85DF-6C2A54F007E2}" srcOrd="1" destOrd="0" presId="urn:microsoft.com/office/officeart/2005/8/layout/cycle7"/>
    <dgm:cxn modelId="{88670C1D-2F98-6349-9657-BA8D5AD5BA0B}" type="presOf" srcId="{0928B31F-200D-BF41-8103-FD1D79C426AC}" destId="{81274E8F-7577-C041-ACC0-4D1BED35DABA}" srcOrd="0" destOrd="0" presId="urn:microsoft.com/office/officeart/2005/8/layout/cycle7"/>
    <dgm:cxn modelId="{319DAB51-7F8F-E644-9F24-64F9B75EDFE9}" type="presOf" srcId="{46F17A84-1A7C-5140-BDF8-9602D1115CB1}" destId="{6CB0B7F8-63DD-E548-8EB1-17E8259AC2BF}" srcOrd="0" destOrd="0" presId="urn:microsoft.com/office/officeart/2005/8/layout/cycle7"/>
    <dgm:cxn modelId="{1E152DDA-E428-344A-AD60-7874C7F552C5}" type="presOf" srcId="{D4E27275-C1CB-7E4A-8882-40C11A2500E8}" destId="{19763571-03B4-2A4A-BAFB-8E0CE75BCB28}" srcOrd="1" destOrd="0" presId="urn:microsoft.com/office/officeart/2005/8/layout/cycle7"/>
    <dgm:cxn modelId="{9F8923BA-6B4D-784F-819C-0F3CC61EEF95}" type="presOf" srcId="{1570B665-EE50-7B48-A95B-76E69BC44FA4}" destId="{91B7BA7D-5629-FA46-B762-6F1F77B0292B}" srcOrd="0" destOrd="0" presId="urn:microsoft.com/office/officeart/2005/8/layout/cycle7"/>
    <dgm:cxn modelId="{214622D8-30C6-8041-B615-4186495E81CB}" srcId="{2DE39067-D8A7-CC41-A3F6-75D948F01F27}" destId="{7831CD2C-B8BE-014B-A1B4-06B8A447535E}" srcOrd="1" destOrd="0" parTransId="{8B510FB3-E9A9-8E4E-BAC8-D5D51DFC0276}" sibTransId="{46F17A84-1A7C-5140-BDF8-9602D1115CB1}"/>
    <dgm:cxn modelId="{1D92E651-38CF-394C-B5D8-D6E85AD1AE2C}" type="presParOf" srcId="{6227120A-E6EE-264E-9296-A4D3CB14EE73}" destId="{1C23930C-0395-3E4C-B490-8BFBB4D17212}" srcOrd="0" destOrd="0" presId="urn:microsoft.com/office/officeart/2005/8/layout/cycle7"/>
    <dgm:cxn modelId="{8ACC986B-A66A-BC49-8E33-80D5D33A5858}" type="presParOf" srcId="{6227120A-E6EE-264E-9296-A4D3CB14EE73}" destId="{72EE3DEC-50A5-C64B-9AB7-40BAAEF79B9D}" srcOrd="1" destOrd="0" presId="urn:microsoft.com/office/officeart/2005/8/layout/cycle7"/>
    <dgm:cxn modelId="{AD39A7DD-C7F4-DE47-B2AC-DF2081A0EBAC}" type="presParOf" srcId="{72EE3DEC-50A5-C64B-9AB7-40BAAEF79B9D}" destId="{19763571-03B4-2A4A-BAFB-8E0CE75BCB28}" srcOrd="0" destOrd="0" presId="urn:microsoft.com/office/officeart/2005/8/layout/cycle7"/>
    <dgm:cxn modelId="{F4C684B8-B7B3-A34E-B30C-B597828A810A}" type="presParOf" srcId="{6227120A-E6EE-264E-9296-A4D3CB14EE73}" destId="{8AB769C5-9AFC-8840-A029-4FEA5369D1E3}" srcOrd="2" destOrd="0" presId="urn:microsoft.com/office/officeart/2005/8/layout/cycle7"/>
    <dgm:cxn modelId="{64F70893-CD0C-5847-8B1C-7A3A84E68F3F}" type="presParOf" srcId="{6227120A-E6EE-264E-9296-A4D3CB14EE73}" destId="{6CB0B7F8-63DD-E548-8EB1-17E8259AC2BF}" srcOrd="3" destOrd="0" presId="urn:microsoft.com/office/officeart/2005/8/layout/cycle7"/>
    <dgm:cxn modelId="{D1AED8CC-C0B9-CB41-ABA7-F5FE51054DDF}" type="presParOf" srcId="{6CB0B7F8-63DD-E548-8EB1-17E8259AC2BF}" destId="{F5DD581B-6114-9E4D-9B44-19EE4CB2BDCB}" srcOrd="0" destOrd="0" presId="urn:microsoft.com/office/officeart/2005/8/layout/cycle7"/>
    <dgm:cxn modelId="{0100C9F1-D6B4-5440-B487-3910350C0662}" type="presParOf" srcId="{6227120A-E6EE-264E-9296-A4D3CB14EE73}" destId="{91B7BA7D-5629-FA46-B762-6F1F77B0292B}" srcOrd="4" destOrd="0" presId="urn:microsoft.com/office/officeart/2005/8/layout/cycle7"/>
    <dgm:cxn modelId="{667D628A-AAE5-7747-8A80-6D92D1EB43CE}" type="presParOf" srcId="{6227120A-E6EE-264E-9296-A4D3CB14EE73}" destId="{81274E8F-7577-C041-ACC0-4D1BED35DABA}" srcOrd="5" destOrd="0" presId="urn:microsoft.com/office/officeart/2005/8/layout/cycle7"/>
    <dgm:cxn modelId="{C01A7FD9-2BCE-D04E-8A86-3E92171E8007}" type="presParOf" srcId="{81274E8F-7577-C041-ACC0-4D1BED35DABA}" destId="{0D4BCBCF-4299-1042-85DF-6C2A54F007E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C23930C-0395-3E4C-B490-8BFBB4D17212}">
      <dsp:nvSpPr>
        <dsp:cNvPr id="0" name=""/>
        <dsp:cNvSpPr/>
      </dsp:nvSpPr>
      <dsp:spPr>
        <a:xfrm>
          <a:off x="2114555" y="-2"/>
          <a:ext cx="3566374" cy="1783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dirty="0" err="1" smtClean="0"/>
            <a:t>Each</a:t>
          </a:r>
          <a:r>
            <a:rPr lang="de-DE" sz="2000" b="1" kern="1200" dirty="0" smtClean="0"/>
            <a:t> </a:t>
          </a:r>
          <a:r>
            <a:rPr lang="de-DE" sz="2000" b="1" kern="1200" dirty="0" err="1" smtClean="0"/>
            <a:t>dataset</a:t>
          </a:r>
          <a:endParaRPr lang="de-DE" sz="1600" kern="1200" dirty="0" smtClean="0"/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smtClean="0"/>
            <a:t>-Art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smtClean="0"/>
            <a:t>-Abstract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1" kern="1200" dirty="0" err="1" smtClean="0"/>
            <a:t>-Combined</a:t>
          </a:r>
          <a:endParaRPr lang="de-DE" sz="1600" b="1" kern="1200" dirty="0"/>
        </a:p>
      </dsp:txBody>
      <dsp:txXfrm>
        <a:off x="2114555" y="-2"/>
        <a:ext cx="3566374" cy="1783175"/>
      </dsp:txXfrm>
    </dsp:sp>
    <dsp:sp modelId="{72EE3DEC-50A5-C64B-9AB7-40BAAEF79B9D}">
      <dsp:nvSpPr>
        <dsp:cNvPr id="0" name=""/>
        <dsp:cNvSpPr/>
      </dsp:nvSpPr>
      <dsp:spPr>
        <a:xfrm rot="2951180">
          <a:off x="4611710" y="1872495"/>
          <a:ext cx="612047" cy="40038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400" kern="1200"/>
        </a:p>
      </dsp:txBody>
      <dsp:txXfrm rot="2951180">
        <a:off x="4611710" y="1872495"/>
        <a:ext cx="612047" cy="400382"/>
      </dsp:txXfrm>
    </dsp:sp>
    <dsp:sp modelId="{8AB769C5-9AFC-8840-A029-4FEA5369D1E3}">
      <dsp:nvSpPr>
        <dsp:cNvPr id="0" name=""/>
        <dsp:cNvSpPr/>
      </dsp:nvSpPr>
      <dsp:spPr>
        <a:xfrm>
          <a:off x="4400541" y="2362200"/>
          <a:ext cx="3285947" cy="2028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Feature selection</a:t>
          </a:r>
          <a:endParaRPr lang="en-US" sz="1800" b="1" kern="1200" dirty="0" smtClean="0"/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 - All features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 - One feature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 - PCA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 - Wrapper-based methods (create feature subsets)</a:t>
          </a:r>
          <a:endParaRPr lang="de-DE" sz="1600" b="1" kern="1200" dirty="0"/>
        </a:p>
      </dsp:txBody>
      <dsp:txXfrm>
        <a:off x="4400541" y="2362200"/>
        <a:ext cx="3285947" cy="2028175"/>
      </dsp:txXfrm>
    </dsp:sp>
    <dsp:sp modelId="{6CB0B7F8-63DD-E548-8EB1-17E8259AC2BF}">
      <dsp:nvSpPr>
        <dsp:cNvPr id="0" name=""/>
        <dsp:cNvSpPr/>
      </dsp:nvSpPr>
      <dsp:spPr>
        <a:xfrm rot="10723208">
          <a:off x="3654885" y="3222626"/>
          <a:ext cx="612047" cy="40038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400" kern="1200"/>
        </a:p>
      </dsp:txBody>
      <dsp:txXfrm rot="10723208">
        <a:off x="3654885" y="3222626"/>
        <a:ext cx="612047" cy="400382"/>
      </dsp:txXfrm>
    </dsp:sp>
    <dsp:sp modelId="{91B7BA7D-5629-FA46-B762-6F1F77B0292B}">
      <dsp:nvSpPr>
        <dsp:cNvPr id="0" name=""/>
        <dsp:cNvSpPr/>
      </dsp:nvSpPr>
      <dsp:spPr>
        <a:xfrm>
          <a:off x="76207" y="2743206"/>
          <a:ext cx="3445070" cy="1455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- </a:t>
          </a:r>
          <a:r>
            <a:rPr lang="de-DE" sz="1700" b="1" kern="1200" dirty="0" smtClean="0"/>
            <a:t>A</a:t>
          </a:r>
          <a:r>
            <a:rPr lang="en-US" sz="1700" b="1" kern="1200" dirty="0" err="1" smtClean="0"/>
            <a:t>ll</a:t>
          </a:r>
          <a:r>
            <a:rPr lang="en-US" sz="1700" b="1" kern="1200" dirty="0" smtClean="0"/>
            <a:t> emotions at once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- Each category vs. Each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- One vs. All</a:t>
          </a:r>
        </a:p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- Positive vs. Negative</a:t>
          </a:r>
          <a:endParaRPr lang="de-DE" sz="1700" b="1" kern="1200" dirty="0"/>
        </a:p>
      </dsp:txBody>
      <dsp:txXfrm>
        <a:off x="76207" y="2743206"/>
        <a:ext cx="3445070" cy="1455834"/>
      </dsp:txXfrm>
    </dsp:sp>
    <dsp:sp modelId="{81274E8F-7577-C041-ACC0-4D1BED35DABA}">
      <dsp:nvSpPr>
        <dsp:cNvPr id="0" name=""/>
        <dsp:cNvSpPr/>
      </dsp:nvSpPr>
      <dsp:spPr>
        <a:xfrm rot="18548139">
          <a:off x="2475628" y="2062998"/>
          <a:ext cx="612047" cy="40038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400" kern="1200"/>
        </a:p>
      </dsp:txBody>
      <dsp:txXfrm rot="18548139">
        <a:off x="2475628" y="2062998"/>
        <a:ext cx="612047" cy="4003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fld id="{BCDA586C-59AF-3841-B7EF-07119A129B16}" type="datetime1">
              <a:rPr lang="de-DE"/>
              <a:pPr>
                <a:defRPr/>
              </a:pPr>
              <a:t>25.10.2010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fld id="{14C5B71C-D58D-954D-B3F9-5A45C418253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fld id="{1D44FA0C-6EAB-094A-961F-8FB098671E93}" type="datetime1">
              <a:rPr lang="en-US"/>
              <a:pPr>
                <a:defRPr/>
              </a:pPr>
              <a:t>25.10.2010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fld id="{57F365D8-F91C-2348-9F5B-FF9AD20B155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de-AT">
                <a:ea typeface="ＭＳ Ｐゴシック" charset="-128"/>
                <a:cs typeface="ＭＳ Ｐゴシック" charset="-128"/>
              </a:rPr>
              <a:t>IAPS - Collection of standardized emotional images</a:t>
            </a:r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317A633-8EC9-E348-9DC0-7BD9667EF5DB}" type="slidenum">
              <a:rPr lang="en-US">
                <a:latin typeface="Calibri" charset="0"/>
                <a:ea typeface="Arial" charset="0"/>
                <a:cs typeface="Arial" charset="0"/>
              </a:rPr>
              <a:pPr/>
              <a:t>19</a:t>
            </a:fld>
            <a:endParaRPr lang="en-US">
              <a:latin typeface="Calibri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de-AT">
                <a:ea typeface="ＭＳ Ｐゴシック" charset="-128"/>
                <a:cs typeface="ＭＳ Ｐゴシック" charset="-128"/>
              </a:rPr>
              <a:t>IAPS - Collection of standardized emotional images</a:t>
            </a:r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7EE07A6-A9C3-E64A-B8C3-2C51A2B5960C}" type="slidenum">
              <a:rPr lang="en-US">
                <a:latin typeface="Calibri" charset="0"/>
                <a:ea typeface="Arial" charset="0"/>
                <a:cs typeface="Arial" charset="0"/>
              </a:rPr>
              <a:pPr/>
              <a:t>20</a:t>
            </a:fld>
            <a:endParaRPr lang="en-US">
              <a:latin typeface="Calibri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de-DE" smtClean="0">
                <a:ea typeface="ＭＳ Ｐゴシック" charset="-128"/>
                <a:cs typeface="ＭＳ Ｐゴシック" charset="-128"/>
              </a:rPr>
              <a:t>B</a:t>
            </a:r>
            <a:r>
              <a:rPr lang="en-US" smtClean="0">
                <a:ea typeface="ＭＳ Ｐゴシック" charset="-128"/>
                <a:cs typeface="ＭＳ Ｐゴシック" charset="-128"/>
              </a:rPr>
              <a:t>est features</a:t>
            </a:r>
          </a:p>
        </p:txBody>
      </p:sp>
      <p:sp>
        <p:nvSpPr>
          <p:cNvPr id="3994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D29F62E-CE5C-CB48-BD88-9CF017B1D1F7}" type="slidenum">
              <a:rPr lang="en-US" smtClean="0">
                <a:latin typeface="Calibri" charset="0"/>
                <a:ea typeface="Arial" charset="0"/>
                <a:cs typeface="Arial" charset="0"/>
              </a:rPr>
              <a:pPr/>
              <a:t>25</a:t>
            </a:fld>
            <a:endParaRPr lang="en-US" smtClean="0">
              <a:latin typeface="Calibri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de-DE" smtClean="0">
                <a:ea typeface="ＭＳ Ｐゴシック" charset="-128"/>
                <a:cs typeface="ＭＳ Ｐゴシック" charset="-128"/>
              </a:rPr>
              <a:t>M</a:t>
            </a:r>
            <a:r>
              <a:rPr lang="en-US" smtClean="0">
                <a:ea typeface="ＭＳ Ｐゴシック" charset="-128"/>
                <a:cs typeface="ＭＳ Ｐゴシック" charset="-128"/>
              </a:rPr>
              <a:t>ake datasets available</a:t>
            </a:r>
            <a:r>
              <a:rPr lang="de-DE" smtClean="0">
                <a:ea typeface="ＭＳ Ｐゴシック" charset="-128"/>
                <a:cs typeface="ＭＳ Ｐゴシック" charset="-128"/>
              </a:rPr>
              <a:t>…</a:t>
            </a:r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03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D2B870C-8BB4-C146-B3B6-6C714ACE08F5}" type="slidenum">
              <a:rPr lang="en-US" smtClean="0">
                <a:latin typeface="Calibri" charset="0"/>
                <a:ea typeface="Arial" charset="0"/>
                <a:cs typeface="Arial" charset="0"/>
              </a:rPr>
              <a:pPr/>
              <a:t>28</a:t>
            </a:fld>
            <a:endParaRPr lang="en-US" smtClean="0">
              <a:latin typeface="Calibri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Master-Untertitelformat bearbeiten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909255-D905-A848-A5B9-D289B0D1007A}" type="datetime1">
              <a:rPr lang="en-US"/>
              <a:pPr>
                <a:defRPr/>
              </a:pPr>
              <a:t>25.10.2010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15F897-A323-1046-9D66-BB7A2EB53E3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AT" noProof="0" smtClean="0"/>
              <a:t>Bild durch Klicken auf Symbol hinzufügen</a:t>
            </a:r>
            <a:endParaRPr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274320" rIns="274320" bIns="274320" rtlCol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80FCC-A393-2F4D-8289-1CB31C99A4F6}" type="datetime1">
              <a:rPr lang="en-US"/>
              <a:pPr>
                <a:defRPr/>
              </a:pPr>
              <a:t>25.10.2010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17CBE-1B7E-8140-8946-EB58DB6525C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Bild über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>
            <a:normAutofit/>
          </a:bodyPr>
          <a:lstStyle>
            <a:lvl1pPr>
              <a:defRPr sz="2400"/>
            </a:lvl1pPr>
          </a:lstStyle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Master-Untertitelformat bearbeiten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de-AT" noProof="0" smtClean="0"/>
              <a:t>Bild durch Klicken auf Symbol hinzufügen</a:t>
            </a:r>
            <a:endParaRPr noProof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7C0D9-DE3D-4643-961C-C6B65E0F9364}" type="datetime1">
              <a:rPr lang="en-US"/>
              <a:pPr>
                <a:defRPr/>
              </a:pPr>
              <a:t>25.10.2010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>
            <a:normAutofit/>
          </a:bodyPr>
          <a:lstStyle>
            <a:lvl1pPr>
              <a:defRPr sz="2400"/>
            </a:lvl1pPr>
          </a:lstStyle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Master-Untertitelformat bearbeiten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de-AT" noProof="0" smtClean="0"/>
              <a:t>Bild durch Klicken auf Symbol hinzufügen</a:t>
            </a:r>
            <a:endParaRPr noProof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de-AT" noProof="0" smtClean="0"/>
              <a:t>Bild durch Klicken auf Symbol hinzufügen</a:t>
            </a:r>
            <a:endParaRPr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CC9D8-02B6-4C4A-8A03-A0EFC37D57F8}" type="datetime1">
              <a:rPr lang="en-US"/>
              <a:pPr>
                <a:defRPr/>
              </a:pPr>
              <a:t>25.10.2010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>
            <a:normAutofit/>
          </a:bodyPr>
          <a:lstStyle>
            <a:lvl1pPr>
              <a:defRPr sz="2400"/>
            </a:lvl1pPr>
          </a:lstStyle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Master-Untertitelformat bearbeiten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de-AT" noProof="0" smtClean="0"/>
              <a:t>Bild durch Klicken auf Symbol hinzufügen</a:t>
            </a:r>
            <a:endParaRPr noProof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de-AT" noProof="0" smtClean="0"/>
              <a:t>Bild durch Klicken auf Symbol hinzufügen</a:t>
            </a:r>
            <a:endParaRPr noProof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de-AT" noProof="0" smtClean="0"/>
              <a:t>Bild durch Klicken auf Symbol hinzufügen</a:t>
            </a:r>
            <a:endParaRPr noProof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1BF30-8054-BF43-B874-89E2C12B71EC}" type="datetime1">
              <a:rPr lang="en-US"/>
              <a:pPr>
                <a:defRPr/>
              </a:pPr>
              <a:t>25.10.2010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D2EB3-54DA-B541-98EC-670D1DC20433}" type="datetime1">
              <a:rPr lang="en-US"/>
              <a:pPr>
                <a:defRPr/>
              </a:pPr>
              <a:t>25.10.2010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B6B31-998C-6042-BBAC-CE4E0F5CAD7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16E9BD-0274-8C4F-9E21-248E8BFB6F09}" type="datetime1">
              <a:rPr lang="en-US"/>
              <a:pPr>
                <a:defRPr/>
              </a:pPr>
              <a:t>25.10.2010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C9790-0ED0-C34E-B440-7D677C87255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65A9DE-800C-864D-AAA0-FF95FEAC317D}" type="datetime1">
              <a:rPr lang="en-US"/>
              <a:pPr>
                <a:defRPr/>
              </a:pPr>
              <a:t>25.10.2010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49B45-9AE1-744A-AD5D-969FC6C29B2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Master-Untertitelformat bearbeiten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de-AT" noProof="0" smtClean="0"/>
              <a:t>Bild durch Klicken auf Symbol hinzufügen</a:t>
            </a:r>
            <a:endParaRPr noProof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279573-F5FA-9543-95A3-7703BC117DE3}" type="datetime1">
              <a:rPr lang="en-US"/>
              <a:pPr>
                <a:defRPr/>
              </a:pPr>
              <a:t>25.10.2010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rtlCol="0" anchor="b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ctr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809B0C-C8AC-394A-9780-692E57576D23}" type="datetime1">
              <a:rPr lang="en-US"/>
              <a:pPr>
                <a:defRPr/>
              </a:pPr>
              <a:t>25.10.2010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AA9FB1-5BA8-194E-AA96-6CBB4368835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B95795-E49B-2241-A8F1-E51D5602A1B1}" type="datetime1">
              <a:rPr lang="en-US"/>
              <a:pPr>
                <a:defRPr/>
              </a:pPr>
              <a:t>25.10.2010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941F4-089D-4849-B785-E29AAAD56E7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0"/>
          <p:cNvCxnSpPr/>
          <p:nvPr/>
        </p:nvCxnSpPr>
        <p:spPr>
          <a:xfrm>
            <a:off x="1211263" y="2905125"/>
            <a:ext cx="338455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1"/>
          <p:cNvCxnSpPr/>
          <p:nvPr/>
        </p:nvCxnSpPr>
        <p:spPr>
          <a:xfrm>
            <a:off x="5238750" y="2905125"/>
            <a:ext cx="3382963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2"/>
          <p:cNvCxnSpPr/>
          <p:nvPr/>
        </p:nvCxnSpPr>
        <p:spPr>
          <a:xfrm>
            <a:off x="1211263" y="2905125"/>
            <a:ext cx="338455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3"/>
          <p:cNvCxnSpPr/>
          <p:nvPr/>
        </p:nvCxnSpPr>
        <p:spPr>
          <a:xfrm>
            <a:off x="5238750" y="2905125"/>
            <a:ext cx="3382963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4"/>
          <p:cNvCxnSpPr/>
          <p:nvPr/>
        </p:nvCxnSpPr>
        <p:spPr>
          <a:xfrm>
            <a:off x="1211263" y="2905125"/>
            <a:ext cx="338455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5"/>
          <p:cNvCxnSpPr/>
          <p:nvPr/>
        </p:nvCxnSpPr>
        <p:spPr>
          <a:xfrm>
            <a:off x="5238750" y="2905125"/>
            <a:ext cx="3382963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/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5A1707-5D98-E84E-8CDF-D0C2074B257F}" type="datetime1">
              <a:rPr lang="en-US"/>
              <a:pPr>
                <a:defRPr/>
              </a:pPr>
              <a:t>25.10.2010</a:t>
            </a:fld>
            <a:endParaRPr lang="en-US"/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C8883F-2EF7-E749-A7DC-A5E7CE3A2C2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58B95-D0F4-9E4C-BF89-DCD0F18466DB}" type="datetime1">
              <a:rPr lang="en-US"/>
              <a:pPr>
                <a:defRPr/>
              </a:pPr>
              <a:t>25.10.2010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3C047-043D-7A4C-9C24-5766C6E92AE2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88FAB-F8F2-114C-8781-D58E33452B6F}" type="datetime1">
              <a:rPr lang="en-US"/>
              <a:pPr>
                <a:defRPr/>
              </a:pPr>
              <a:t>25.10.2010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9A833-179A-4943-BF4F-F7B003907C3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274320" rIns="274320" bIns="2743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103AB1-7C39-6345-B95E-415082D48955}" type="datetime1">
              <a:rPr lang="en-US"/>
              <a:pPr>
                <a:defRPr/>
              </a:pPr>
              <a:t>25.10.2010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3268B2-729A-C248-A4B1-5FFC9C3CCFEC}" type="slidenum">
              <a:rPr lang="en-US"/>
              <a:pPr>
                <a:defRPr/>
              </a:pPr>
              <a:t>‹Nr.›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slideLayout" Target="../slideLayouts/slideLayout14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123950"/>
            <a:ext cx="8913813" cy="9144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1188720" tIns="45720" rIns="2743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/>
              <a:t>Mastertitelformat bearbeiten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4425" y="2595563"/>
            <a:ext cx="7610475" cy="367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188" y="18891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595959"/>
                </a:solidFill>
                <a:latin typeface="Arial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fld id="{E4FF8385-177F-BB47-B3E2-4A1848938EE0}" type="datetime1">
              <a:rPr lang="en-US"/>
              <a:pPr>
                <a:defRPr/>
              </a:pPr>
              <a:t>25.10.2010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775" y="188913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95959"/>
                </a:solidFill>
                <a:latin typeface="Arial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988" y="6569075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rgbClr val="595959"/>
                </a:solidFill>
                <a:latin typeface="Arial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fld id="{BFD52CA9-BB92-7646-A74F-0377207C98D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5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Arial" pitchFamily="-107" charset="0"/>
              <a:cs typeface="Arial" pitchFamily="-107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6675438"/>
            <a:ext cx="7999413" cy="18256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ea typeface="Arial" pitchFamily="-107" charset="0"/>
              <a:cs typeface="Arial" pitchFamily="-107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6" r:id="rId1"/>
    <p:sldLayoutId id="2147484209" r:id="rId2"/>
    <p:sldLayoutId id="2147484217" r:id="rId3"/>
    <p:sldLayoutId id="2147484218" r:id="rId4"/>
    <p:sldLayoutId id="2147484210" r:id="rId5"/>
    <p:sldLayoutId id="2147484219" r:id="rId6"/>
    <p:sldLayoutId id="2147484211" r:id="rId7"/>
    <p:sldLayoutId id="2147484212" r:id="rId8"/>
    <p:sldLayoutId id="2147484220" r:id="rId9"/>
    <p:sldLayoutId id="2147484213" r:id="rId10"/>
    <p:sldLayoutId id="2147484221" r:id="rId11"/>
    <p:sldLayoutId id="2147484222" r:id="rId12"/>
    <p:sldLayoutId id="2147484223" r:id="rId13"/>
    <p:sldLayoutId id="2147484214" r:id="rId14"/>
    <p:sldLayoutId id="2147484215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Century Gothic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342900" indent="-342900" algn="l" rtl="0" eaLnBrk="0" fontAlgn="base" hangingPunct="0">
        <a:spcBef>
          <a:spcPts val="2000"/>
        </a:spcBef>
        <a:spcAft>
          <a:spcPct val="0"/>
        </a:spcAft>
        <a:buClr>
          <a:schemeClr val="accent1"/>
        </a:buClr>
        <a:buFont typeface="Wingdings 2" charset="2"/>
        <a:buChar char=""/>
        <a:defRPr sz="2000" kern="1200">
          <a:solidFill>
            <a:srgbClr val="595959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rgbClr val="51640B"/>
        </a:buClr>
        <a:buFont typeface="Wingdings 2" charset="2"/>
        <a:buChar char=""/>
        <a:defRPr kern="1200">
          <a:solidFill>
            <a:srgbClr val="595959"/>
          </a:solidFill>
          <a:latin typeface="+mn-lt"/>
          <a:ea typeface="ＭＳ Ｐゴシック" pitchFamily="-107" charset="-128"/>
          <a:cs typeface="+mn-cs"/>
        </a:defRPr>
      </a:lvl2pPr>
      <a:lvl3pPr marL="1035050" indent="-3492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Wingdings 2" charset="2"/>
        <a:buChar char=""/>
        <a:defRPr kern="1200">
          <a:solidFill>
            <a:srgbClr val="595959"/>
          </a:solidFill>
          <a:latin typeface="+mn-lt"/>
          <a:ea typeface="ＭＳ Ｐゴシック" pitchFamily="-107" charset="-128"/>
          <a:cs typeface="+mn-cs"/>
        </a:defRPr>
      </a:lvl3pPr>
      <a:lvl4pPr marL="1371600" indent="-336550" algn="l" rtl="0" eaLnBrk="0" fontAlgn="base" hangingPunct="0">
        <a:spcBef>
          <a:spcPts val="600"/>
        </a:spcBef>
        <a:spcAft>
          <a:spcPct val="0"/>
        </a:spcAft>
        <a:buClr>
          <a:srgbClr val="51640B"/>
        </a:buClr>
        <a:buFont typeface="Wingdings 2" charset="2"/>
        <a:buChar char=""/>
        <a:defRPr kern="1200">
          <a:solidFill>
            <a:srgbClr val="595959"/>
          </a:solidFill>
          <a:latin typeface="+mn-lt"/>
          <a:ea typeface="ＭＳ Ｐゴシック" pitchFamily="-107" charset="-128"/>
          <a:cs typeface="+mn-cs"/>
        </a:defRPr>
      </a:lvl4pPr>
      <a:lvl5pPr marL="1720850" indent="-3492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Wingdings 2" charset="2"/>
        <a:buChar char=""/>
        <a:defRPr kern="1200">
          <a:solidFill>
            <a:srgbClr val="595959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image" Target="../media/image29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1.png"/><Relationship Id="rId5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7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9" Type="http://schemas.openxmlformats.org/officeDocument/2006/relationships/image" Target="../media/image35.jpeg"/><Relationship Id="rId3" Type="http://schemas.openxmlformats.org/officeDocument/2006/relationships/image" Target="../media/image31.jpeg"/><Relationship Id="rId6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14" Type="http://schemas.openxmlformats.org/officeDocument/2006/relationships/image" Target="../media/image48.gif"/><Relationship Id="rId4" Type="http://schemas.openxmlformats.org/officeDocument/2006/relationships/image" Target="../media/image38.gif"/><Relationship Id="rId7" Type="http://schemas.openxmlformats.org/officeDocument/2006/relationships/image" Target="../media/image41.jpeg"/><Relationship Id="rId11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8" Type="http://schemas.openxmlformats.org/officeDocument/2006/relationships/image" Target="../media/image42.gif"/><Relationship Id="rId13" Type="http://schemas.openxmlformats.org/officeDocument/2006/relationships/image" Target="../media/image47.jpeg"/><Relationship Id="rId10" Type="http://schemas.openxmlformats.org/officeDocument/2006/relationships/image" Target="../media/image44.gif"/><Relationship Id="rId5" Type="http://schemas.openxmlformats.org/officeDocument/2006/relationships/image" Target="../media/image39.gif"/><Relationship Id="rId15" Type="http://schemas.openxmlformats.org/officeDocument/2006/relationships/image" Target="../media/image49.gif"/><Relationship Id="rId12" Type="http://schemas.openxmlformats.org/officeDocument/2006/relationships/image" Target="../media/image46.gif"/><Relationship Id="rId2" Type="http://schemas.openxmlformats.org/officeDocument/2006/relationships/image" Target="../media/image36.gif"/><Relationship Id="rId9" Type="http://schemas.openxmlformats.org/officeDocument/2006/relationships/image" Target="../media/image43.jpeg"/><Relationship Id="rId3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df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7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9" Type="http://schemas.openxmlformats.org/officeDocument/2006/relationships/image" Target="../media/image57.png"/><Relationship Id="rId3" Type="http://schemas.openxmlformats.org/officeDocument/2006/relationships/image" Target="../media/image51.png"/><Relationship Id="rId6" Type="http://schemas.openxmlformats.org/officeDocument/2006/relationships/image" Target="../media/image54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jpeg"/><Relationship Id="rId5" Type="http://schemas.openxmlformats.org/officeDocument/2006/relationships/image" Target="../media/image6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image" Target="../media/image69.jpeg"/><Relationship Id="rId4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5" Type="http://schemas.openxmlformats.org/officeDocument/2006/relationships/image" Target="../media/image68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eg"/><Relationship Id="rId3" Type="http://schemas.openxmlformats.org/officeDocument/2006/relationships/image" Target="../media/image71.png"/><Relationship Id="rId5" Type="http://schemas.openxmlformats.org/officeDocument/2006/relationships/image" Target="../media/image7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4.jpeg"/><Relationship Id="rId5" Type="http://schemas.openxmlformats.org/officeDocument/2006/relationships/image" Target="../media/image76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5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7.jpeg"/><Relationship Id="rId5" Type="http://schemas.openxmlformats.org/officeDocument/2006/relationships/image" Target="../media/image79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eg"/><Relationship Id="rId3" Type="http://schemas.openxmlformats.org/officeDocument/2006/relationships/image" Target="../media/image8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6" Type="http://schemas.microsoft.com/office/2007/relationships/diagramDrawing" Target="../diagrams/drawing1.xml"/><Relationship Id="rId4" Type="http://schemas.openxmlformats.org/officeDocument/2006/relationships/diagramQuickStyle" Target="../diagrams/quickStyle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5" Type="http://schemas.openxmlformats.org/officeDocument/2006/relationships/diagramColors" Target="../diagrams/colors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eg"/><Relationship Id="rId3" Type="http://schemas.openxmlformats.org/officeDocument/2006/relationships/image" Target="../media/image90.pd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eg"/><Relationship Id="rId3" Type="http://schemas.openxmlformats.org/officeDocument/2006/relationships/image" Target="../media/image8.pdf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9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jpeg"/><Relationship Id="rId3" Type="http://schemas.openxmlformats.org/officeDocument/2006/relationships/image" Target="../media/image9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image" Target="../media/image20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5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image" Target="../media/image25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eg"/><Relationship Id="rId5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413"/>
            <a:ext cx="8915400" cy="87788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de-AT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  <a:cs typeface="ＭＳ Ｐゴシック" charset="-128"/>
              </a:rPr>
              <a:t>Affective Image Classification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>
          <a:xfrm>
            <a:off x="1447800" y="4419600"/>
            <a:ext cx="2819400" cy="1600200"/>
          </a:xfrm>
        </p:spPr>
        <p:txBody>
          <a:bodyPr/>
          <a:lstStyle/>
          <a:p>
            <a:pPr marL="26988">
              <a:lnSpc>
                <a:spcPct val="80000"/>
              </a:lnSpc>
              <a:buFont typeface="Wingdings 2" charset="2"/>
              <a:buNone/>
            </a:pPr>
            <a:r>
              <a:rPr lang="de-AT">
                <a:solidFill>
                  <a:srgbClr val="320E04"/>
                </a:solidFill>
                <a:ea typeface="ＭＳ Ｐゴシック" charset="-128"/>
                <a:cs typeface="ＭＳ Ｐゴシック" charset="-128"/>
              </a:rPr>
              <a:t>Jana Machajdik, </a:t>
            </a:r>
            <a:r>
              <a:rPr lang="de-AT" sz="1400">
                <a:solidFill>
                  <a:srgbClr val="320E04"/>
                </a:solidFill>
                <a:ea typeface="ＭＳ Ｐゴシック" charset="-128"/>
                <a:cs typeface="ＭＳ Ｐゴシック" charset="-128"/>
              </a:rPr>
              <a:t>Vienna University of Technology</a:t>
            </a:r>
          </a:p>
          <a:p>
            <a:pPr marL="26988">
              <a:lnSpc>
                <a:spcPct val="80000"/>
              </a:lnSpc>
              <a:buFont typeface="Wingdings 2" charset="2"/>
              <a:buNone/>
            </a:pPr>
            <a:r>
              <a:rPr lang="de-AT">
                <a:solidFill>
                  <a:srgbClr val="320E04"/>
                </a:solidFill>
                <a:ea typeface="ＭＳ Ｐゴシック" charset="-128"/>
                <a:cs typeface="ＭＳ Ｐゴシック" charset="-128"/>
              </a:rPr>
              <a:t>Allan Hanbury,        </a:t>
            </a:r>
            <a:r>
              <a:rPr lang="de-AT" sz="1400">
                <a:solidFill>
                  <a:srgbClr val="320E04"/>
                </a:solidFill>
                <a:ea typeface="ＭＳ Ｐゴシック" charset="-128"/>
                <a:cs typeface="ＭＳ Ｐゴシック" charset="-128"/>
              </a:rPr>
              <a:t>Information Retrieval Facility</a:t>
            </a:r>
            <a:endParaRPr lang="de-AT">
              <a:solidFill>
                <a:srgbClr val="320E04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4" name="Picture 3" descr="1443654018_d7af56c6f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4438650"/>
            <a:ext cx="2374900" cy="1581150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42999"/>
              </a:srgbClr>
            </a:outerShdw>
          </a:effectLst>
        </p:spPr>
      </p:pic>
      <p:pic>
        <p:nvPicPr>
          <p:cNvPr id="19461" name="Picture 4" descr="651043585_071a57436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4038600"/>
            <a:ext cx="2093913" cy="202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feld 5"/>
          <p:cNvSpPr txBox="1"/>
          <p:nvPr/>
        </p:nvSpPr>
        <p:spPr>
          <a:xfrm>
            <a:off x="0" y="3048000"/>
            <a:ext cx="8915400" cy="4000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>
                <a:latin typeface="+mj-lt"/>
              </a:rPr>
              <a:t>using features inspired by psychology and art theory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Color Features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4425" y="2286000"/>
            <a:ext cx="3609975" cy="419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Saturation and Brightness statistics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 smtClean="0"/>
              <a:t>+ Arousal, Pleasure, Dominance 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Hue statistics</a:t>
            </a:r>
          </a:p>
          <a:p>
            <a:pPr lvl="1" eaLnBrk="1" hangingPunct="1">
              <a:lnSpc>
                <a:spcPct val="80000"/>
              </a:lnSpc>
            </a:pPr>
            <a:r>
              <a:rPr lang="de-DE" sz="1400" dirty="0" smtClean="0"/>
              <a:t>V</a:t>
            </a:r>
            <a:r>
              <a:rPr lang="en-US" sz="1400" dirty="0" err="1" smtClean="0"/>
              <a:t>ector</a:t>
            </a:r>
            <a:r>
              <a:rPr lang="en-US" sz="1400" dirty="0" smtClean="0"/>
              <a:t> based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Rule of thirds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Colorfulness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Color Names 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err="1" smtClean="0">
                <a:ea typeface="ＭＳ Ｐゴシック" charset="-128"/>
                <a:cs typeface="ＭＳ Ｐゴシック" charset="-128"/>
              </a:rPr>
              <a:t>Itten</a:t>
            </a:r>
            <a:r>
              <a:rPr lang="en-US" sz="1600" dirty="0" smtClean="0">
                <a:ea typeface="ＭＳ Ｐゴシック" charset="-128"/>
                <a:cs typeface="ＭＳ Ｐゴシック" charset="-128"/>
              </a:rPr>
              <a:t> contrasts</a:t>
            </a:r>
          </a:p>
          <a:p>
            <a:pPr lvl="1" eaLnBrk="1" hangingPunct="1">
              <a:lnSpc>
                <a:spcPct val="80000"/>
              </a:lnSpc>
            </a:pPr>
            <a:r>
              <a:rPr lang="de-DE" sz="1400" dirty="0" smtClean="0"/>
              <a:t>A</a:t>
            </a:r>
            <a:r>
              <a:rPr lang="en-US" sz="1400" dirty="0" err="1" smtClean="0"/>
              <a:t>rt</a:t>
            </a:r>
            <a:r>
              <a:rPr lang="en-US" sz="1400" dirty="0" smtClean="0"/>
              <a:t> theory</a:t>
            </a:r>
          </a:p>
          <a:p>
            <a:pPr eaLnBrk="1" hangingPunct="1">
              <a:lnSpc>
                <a:spcPct val="80000"/>
              </a:lnSpc>
            </a:pPr>
            <a:r>
              <a:rPr lang="de-DE" sz="1600" dirty="0" smtClean="0">
                <a:ea typeface="ＭＳ Ｐゴシック" charset="-128"/>
                <a:cs typeface="ＭＳ Ｐゴシック" charset="-128"/>
              </a:rPr>
              <a:t>A</a:t>
            </a:r>
            <a:r>
              <a:rPr lang="en-US" sz="1600" dirty="0" err="1" smtClean="0">
                <a:ea typeface="ＭＳ Ｐゴシック" charset="-128"/>
                <a:cs typeface="ＭＳ Ｐゴシック" charset="-128"/>
              </a:rPr>
              <a:t>ffective</a:t>
            </a:r>
            <a:r>
              <a:rPr lang="en-US" sz="1600" dirty="0" smtClean="0">
                <a:ea typeface="ＭＳ Ｐゴシック" charset="-128"/>
                <a:cs typeface="ＭＳ Ｐゴシック" charset="-128"/>
              </a:rPr>
              <a:t> color histogram by Wang Wei-</a:t>
            </a:r>
            <a:r>
              <a:rPr lang="en-US" sz="1600" dirty="0" err="1" smtClean="0">
                <a:ea typeface="ＭＳ Ｐゴシック" charset="-128"/>
                <a:cs typeface="ＭＳ Ｐゴシック" charset="-128"/>
              </a:rPr>
              <a:t>ning</a:t>
            </a:r>
            <a:r>
              <a:rPr lang="en-US" sz="1600" dirty="0" smtClean="0">
                <a:ea typeface="ＭＳ Ｐゴシック" charset="-128"/>
                <a:cs typeface="ＭＳ Ｐゴシック" charset="-128"/>
              </a:rPr>
              <a:t>, ICSMC 2006</a:t>
            </a:r>
          </a:p>
        </p:txBody>
      </p:sp>
      <p:pic>
        <p:nvPicPr>
          <p:cNvPr id="5" name="Bild 4" descr="hueHist1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2987675"/>
            <a:ext cx="41148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feld 6"/>
          <p:cNvSpPr txBox="1">
            <a:spLocks noChangeArrowheads="1"/>
          </p:cNvSpPr>
          <p:nvPr/>
        </p:nvSpPr>
        <p:spPr bwMode="auto">
          <a:xfrm>
            <a:off x="4800600" y="3716338"/>
            <a:ext cx="11430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de-DE" sz="1000">
                <a:solidFill>
                  <a:srgbClr val="474747"/>
                </a:solidFill>
              </a:rPr>
              <a:t>original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6324600" y="3716338"/>
            <a:ext cx="11430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de-DE" sz="1000">
                <a:solidFill>
                  <a:srgbClr val="474747"/>
                </a:solidFill>
              </a:rPr>
              <a:t>Hue channel</a:t>
            </a:r>
          </a:p>
        </p:txBody>
      </p:sp>
      <p:sp>
        <p:nvSpPr>
          <p:cNvPr id="9" name="Textfeld 8"/>
          <p:cNvSpPr txBox="1">
            <a:spLocks noChangeArrowheads="1"/>
          </p:cNvSpPr>
          <p:nvPr/>
        </p:nvSpPr>
        <p:spPr bwMode="auto">
          <a:xfrm>
            <a:off x="7696200" y="3792538"/>
            <a:ext cx="11430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de-DE" sz="1000">
                <a:solidFill>
                  <a:srgbClr val="474747"/>
                </a:solidFill>
              </a:rPr>
              <a:t>Hue histogram</a:t>
            </a:r>
          </a:p>
        </p:txBody>
      </p:sp>
      <p:pic>
        <p:nvPicPr>
          <p:cNvPr id="10" name="Bild 9" descr="EmoColor-meanArousal.pdf"/>
          <p:cNvPicPr>
            <a:picLocks noChangeAspect="1"/>
          </p:cNvPicPr>
          <p:nvPr/>
        </p:nvPicPr>
        <p:blipFill>
          <a:blip r:embed="rId3"/>
          <a:srcRect t="20906"/>
          <a:stretch>
            <a:fillRect/>
          </a:stretch>
        </p:blipFill>
        <p:spPr bwMode="auto">
          <a:xfrm>
            <a:off x="5181600" y="2133600"/>
            <a:ext cx="37782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feld 10"/>
          <p:cNvSpPr txBox="1">
            <a:spLocks noChangeArrowheads="1"/>
          </p:cNvSpPr>
          <p:nvPr/>
        </p:nvSpPr>
        <p:spPr bwMode="auto">
          <a:xfrm>
            <a:off x="4953000" y="2743200"/>
            <a:ext cx="16002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de-DE" sz="1000">
                <a:solidFill>
                  <a:srgbClr val="474747"/>
                </a:solidFill>
              </a:rPr>
              <a:t>Arousal: ascending</a:t>
            </a:r>
          </a:p>
        </p:txBody>
      </p:sp>
      <p:pic>
        <p:nvPicPr>
          <p:cNvPr id="19" name="Bild 18" descr="ruleofthirds.tif"/>
          <p:cNvPicPr>
            <a:picLocks noChangeAspect="1"/>
          </p:cNvPicPr>
          <p:nvPr/>
        </p:nvPicPr>
        <p:blipFill>
          <a:blip r:embed="rId4"/>
          <a:srcRect t="8333"/>
          <a:stretch>
            <a:fillRect/>
          </a:stretch>
        </p:blipFill>
        <p:spPr bwMode="auto">
          <a:xfrm>
            <a:off x="5334000" y="4114800"/>
            <a:ext cx="3669834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ahmen 19"/>
          <p:cNvSpPr/>
          <p:nvPr/>
        </p:nvSpPr>
        <p:spPr>
          <a:xfrm>
            <a:off x="5638800" y="4604717"/>
            <a:ext cx="457200" cy="6096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1" name="Rahmen 20"/>
          <p:cNvSpPr/>
          <p:nvPr/>
        </p:nvSpPr>
        <p:spPr>
          <a:xfrm>
            <a:off x="7239000" y="4572000"/>
            <a:ext cx="914400" cy="6858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23" name="Bild 22" descr="awe_0877.jpg"/>
          <p:cNvPicPr>
            <a:picLocks noChangeAspect="1"/>
          </p:cNvPicPr>
          <p:nvPr/>
        </p:nvPicPr>
        <p:blipFill>
          <a:blip r:embed="rId5"/>
          <a:srcRect l="5882" t="6440" b="5504"/>
          <a:stretch>
            <a:fillRect/>
          </a:stretch>
        </p:blipFill>
        <p:spPr>
          <a:xfrm>
            <a:off x="7239000" y="4114800"/>
            <a:ext cx="1701302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5" descr="D:\uni\prip-praktikum\code\version1\train\test-high-10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4114800"/>
            <a:ext cx="2057400" cy="2057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Bild 34" descr="amusement_07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286000"/>
            <a:ext cx="2059909" cy="1896354"/>
          </a:xfrm>
          <a:prstGeom prst="rect">
            <a:avLst/>
          </a:prstGeom>
        </p:spPr>
      </p:pic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Color Features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4425" y="2286000"/>
            <a:ext cx="3609975" cy="419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Saturation and Brightness statistics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 smtClean="0"/>
              <a:t>+ Arousal, Pleasure, Dominance 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Hue statistics</a:t>
            </a:r>
          </a:p>
          <a:p>
            <a:pPr lvl="1" eaLnBrk="1" hangingPunct="1">
              <a:lnSpc>
                <a:spcPct val="80000"/>
              </a:lnSpc>
            </a:pPr>
            <a:r>
              <a:rPr lang="de-DE" sz="1400" dirty="0" smtClean="0"/>
              <a:t>V</a:t>
            </a:r>
            <a:r>
              <a:rPr lang="en-US" sz="1400" dirty="0" err="1" smtClean="0"/>
              <a:t>ector</a:t>
            </a:r>
            <a:r>
              <a:rPr lang="en-US" sz="1400" dirty="0" smtClean="0"/>
              <a:t> based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Rule of thirds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Colorfulness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Color Names 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err="1" smtClean="0">
                <a:ea typeface="ＭＳ Ｐゴシック" charset="-128"/>
                <a:cs typeface="ＭＳ Ｐゴシック" charset="-128"/>
              </a:rPr>
              <a:t>Itten</a:t>
            </a:r>
            <a:r>
              <a:rPr lang="en-US" sz="1600" dirty="0" smtClean="0">
                <a:ea typeface="ＭＳ Ｐゴシック" charset="-128"/>
                <a:cs typeface="ＭＳ Ｐゴシック" charset="-128"/>
              </a:rPr>
              <a:t> contrasts</a:t>
            </a:r>
          </a:p>
          <a:p>
            <a:pPr lvl="1" eaLnBrk="1" hangingPunct="1">
              <a:lnSpc>
                <a:spcPct val="80000"/>
              </a:lnSpc>
            </a:pPr>
            <a:r>
              <a:rPr lang="de-DE" sz="1400" dirty="0" smtClean="0"/>
              <a:t>A</a:t>
            </a:r>
            <a:r>
              <a:rPr lang="en-US" sz="1400" dirty="0" err="1" smtClean="0"/>
              <a:t>rt</a:t>
            </a:r>
            <a:r>
              <a:rPr lang="en-US" sz="1400" dirty="0" smtClean="0"/>
              <a:t> theory</a:t>
            </a:r>
          </a:p>
          <a:p>
            <a:pPr eaLnBrk="1" hangingPunct="1">
              <a:lnSpc>
                <a:spcPct val="80000"/>
              </a:lnSpc>
            </a:pPr>
            <a:r>
              <a:rPr lang="de-DE" sz="1600" dirty="0" smtClean="0">
                <a:ea typeface="ＭＳ Ｐゴシック" charset="-128"/>
                <a:cs typeface="ＭＳ Ｐゴシック" charset="-128"/>
              </a:rPr>
              <a:t>A</a:t>
            </a:r>
            <a:r>
              <a:rPr lang="en-US" sz="1600" dirty="0" err="1" smtClean="0">
                <a:ea typeface="ＭＳ Ｐゴシック" charset="-128"/>
                <a:cs typeface="ＭＳ Ｐゴシック" charset="-128"/>
              </a:rPr>
              <a:t>ffective</a:t>
            </a:r>
            <a:r>
              <a:rPr lang="en-US" sz="1600" dirty="0" smtClean="0">
                <a:ea typeface="ＭＳ Ｐゴシック" charset="-128"/>
                <a:cs typeface="ＭＳ Ｐゴシック" charset="-128"/>
              </a:rPr>
              <a:t> color histogram by Wang Wei-</a:t>
            </a:r>
            <a:r>
              <a:rPr lang="en-US" sz="1600" dirty="0" err="1" smtClean="0">
                <a:ea typeface="ＭＳ Ｐゴシック" charset="-128"/>
                <a:cs typeface="ＭＳ Ｐゴシック" charset="-128"/>
              </a:rPr>
              <a:t>ning</a:t>
            </a:r>
            <a:r>
              <a:rPr lang="en-US" sz="1600" dirty="0" smtClean="0">
                <a:ea typeface="ＭＳ Ｐゴシック" charset="-128"/>
                <a:cs typeface="ＭＳ Ｐゴシック" charset="-128"/>
              </a:rPr>
              <a:t>, ICSMC 2006</a:t>
            </a:r>
          </a:p>
        </p:txBody>
      </p:sp>
      <p:pic>
        <p:nvPicPr>
          <p:cNvPr id="27" name="Bild 26" descr="colornames_monster.jpg"/>
          <p:cNvPicPr>
            <a:picLocks noChangeAspect="1"/>
          </p:cNvPicPr>
          <p:nvPr/>
        </p:nvPicPr>
        <p:blipFill>
          <a:blip r:embed="rId3"/>
          <a:srcRect l="13700" t="6838" r="13919" b="11111"/>
          <a:stretch>
            <a:fillRect/>
          </a:stretch>
        </p:blipFill>
        <p:spPr>
          <a:xfrm>
            <a:off x="6851650" y="4343400"/>
            <a:ext cx="2063750" cy="1905000"/>
          </a:xfrm>
          <a:prstGeom prst="rect">
            <a:avLst/>
          </a:prstGeom>
        </p:spPr>
      </p:pic>
      <p:pic>
        <p:nvPicPr>
          <p:cNvPr id="29" name="Bild 28" descr="colornames_pink1.jpg"/>
          <p:cNvPicPr>
            <a:picLocks noChangeAspect="1"/>
          </p:cNvPicPr>
          <p:nvPr/>
        </p:nvPicPr>
        <p:blipFill>
          <a:blip r:embed="rId4"/>
          <a:srcRect l="11538" t="7319" r="16923" b="12174"/>
          <a:stretch>
            <a:fillRect/>
          </a:stretch>
        </p:blipFill>
        <p:spPr>
          <a:xfrm>
            <a:off x="7086600" y="2057400"/>
            <a:ext cx="1828800" cy="1297858"/>
          </a:xfrm>
          <a:prstGeom prst="rect">
            <a:avLst/>
          </a:prstGeom>
        </p:spPr>
      </p:pic>
      <p:pic>
        <p:nvPicPr>
          <p:cNvPr id="30" name="Bild 29" descr="colornames_red_dog.jpg"/>
          <p:cNvPicPr>
            <a:picLocks noChangeAspect="1"/>
          </p:cNvPicPr>
          <p:nvPr/>
        </p:nvPicPr>
        <p:blipFill>
          <a:blip r:embed="rId5"/>
          <a:srcRect l="14856" t="6838" r="13836" b="11111"/>
          <a:stretch>
            <a:fillRect/>
          </a:stretch>
        </p:blipFill>
        <p:spPr>
          <a:xfrm>
            <a:off x="7086600" y="3429000"/>
            <a:ext cx="1447800" cy="1447800"/>
          </a:xfrm>
          <a:prstGeom prst="rect">
            <a:avLst/>
          </a:prstGeom>
        </p:spPr>
      </p:pic>
      <p:pic>
        <p:nvPicPr>
          <p:cNvPr id="33" name="Bild 32" descr="colornames_blue_mountain.jpg"/>
          <p:cNvPicPr>
            <a:picLocks noChangeAspect="1"/>
          </p:cNvPicPr>
          <p:nvPr/>
        </p:nvPicPr>
        <p:blipFill>
          <a:blip r:embed="rId6"/>
          <a:srcRect l="16000" t="4765" r="16000" b="16030"/>
          <a:stretch>
            <a:fillRect/>
          </a:stretch>
        </p:blipFill>
        <p:spPr>
          <a:xfrm>
            <a:off x="7086600" y="4953000"/>
            <a:ext cx="1143000" cy="1676400"/>
          </a:xfrm>
          <a:prstGeom prst="rect">
            <a:avLst/>
          </a:prstGeom>
        </p:spPr>
      </p:pic>
      <p:pic>
        <p:nvPicPr>
          <p:cNvPr id="36" name="Bild 35" descr="fear_0679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800" y="3429000"/>
            <a:ext cx="1447800" cy="1447800"/>
          </a:xfrm>
          <a:prstGeom prst="rect">
            <a:avLst/>
          </a:prstGeom>
        </p:spPr>
      </p:pic>
      <p:pic>
        <p:nvPicPr>
          <p:cNvPr id="37" name="Bild 36" descr="amusement_0746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5400" y="2057400"/>
            <a:ext cx="1981199" cy="1319594"/>
          </a:xfrm>
          <a:prstGeom prst="rect">
            <a:avLst/>
          </a:prstGeom>
        </p:spPr>
      </p:pic>
      <p:pic>
        <p:nvPicPr>
          <p:cNvPr id="34" name="Bild 33" descr="calm_0136.jpg"/>
          <p:cNvPicPr>
            <a:picLocks noChangeAspect="1"/>
          </p:cNvPicPr>
          <p:nvPr/>
        </p:nvPicPr>
        <p:blipFill>
          <a:blip r:embed="rId9"/>
          <a:srcRect b="8302"/>
          <a:stretch>
            <a:fillRect/>
          </a:stretch>
        </p:blipFill>
        <p:spPr>
          <a:xfrm>
            <a:off x="5943600" y="4946201"/>
            <a:ext cx="1143000" cy="1683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>
          <a:xfrm>
            <a:off x="0" y="1123950"/>
            <a:ext cx="9143999" cy="9144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Color Features</a:t>
            </a:r>
          </a:p>
        </p:txBody>
      </p:sp>
      <p:sp>
        <p:nvSpPr>
          <p:cNvPr id="20" name="Rechteck 19"/>
          <p:cNvSpPr/>
          <p:nvPr/>
        </p:nvSpPr>
        <p:spPr>
          <a:xfrm>
            <a:off x="4876800" y="0"/>
            <a:ext cx="4267200" cy="6858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/>
          <p:cNvSpPr txBox="1"/>
          <p:nvPr/>
        </p:nvSpPr>
        <p:spPr>
          <a:xfrm>
            <a:off x="4724400" y="0"/>
            <a:ext cx="1066800" cy="68634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1000" dirty="0" smtClean="0"/>
              <a:t>Contrast of hue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1000" dirty="0" smtClean="0"/>
              <a:t>Contrast of saturation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1000" dirty="0" smtClean="0"/>
              <a:t>Contrast of light and dark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1000" dirty="0" smtClean="0"/>
              <a:t>Contrast of complements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1000" dirty="0" smtClean="0"/>
              <a:t>Contrast of warmth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1000" dirty="0" smtClean="0"/>
              <a:t>Contrast of extension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1000" dirty="0" smtClean="0"/>
              <a:t>Simultaneous contrast</a:t>
            </a:r>
          </a:p>
          <a:p>
            <a:endParaRPr lang="en-US" sz="1000" dirty="0" smtClean="0"/>
          </a:p>
          <a:p>
            <a:endParaRPr lang="en-US" sz="1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4425" y="2286000"/>
            <a:ext cx="3609975" cy="419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Saturation and Brightness statistics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 smtClean="0"/>
              <a:t>+ Arousal, Pleasure, Dominance 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Hue statistics</a:t>
            </a:r>
          </a:p>
          <a:p>
            <a:pPr lvl="1" eaLnBrk="1" hangingPunct="1">
              <a:lnSpc>
                <a:spcPct val="80000"/>
              </a:lnSpc>
            </a:pPr>
            <a:r>
              <a:rPr lang="de-DE" sz="1400" dirty="0" smtClean="0"/>
              <a:t>V</a:t>
            </a:r>
            <a:r>
              <a:rPr lang="en-US" sz="1400" dirty="0" err="1" smtClean="0"/>
              <a:t>ector</a:t>
            </a:r>
            <a:r>
              <a:rPr lang="en-US" sz="1400" dirty="0" smtClean="0"/>
              <a:t> based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Rule of thirds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Colorfulness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Color Names 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err="1" smtClean="0">
                <a:ea typeface="ＭＳ Ｐゴシック" charset="-128"/>
                <a:cs typeface="ＭＳ Ｐゴシック" charset="-128"/>
              </a:rPr>
              <a:t>Itten</a:t>
            </a:r>
            <a:r>
              <a:rPr lang="en-US" sz="1600" dirty="0" smtClean="0">
                <a:ea typeface="ＭＳ Ｐゴシック" charset="-128"/>
                <a:cs typeface="ＭＳ Ｐゴシック" charset="-128"/>
              </a:rPr>
              <a:t> contrasts</a:t>
            </a:r>
          </a:p>
          <a:p>
            <a:pPr lvl="1" eaLnBrk="1" hangingPunct="1">
              <a:lnSpc>
                <a:spcPct val="80000"/>
              </a:lnSpc>
            </a:pPr>
            <a:r>
              <a:rPr lang="de-DE" sz="1400" dirty="0" smtClean="0"/>
              <a:t>A</a:t>
            </a:r>
            <a:r>
              <a:rPr lang="en-US" sz="1400" dirty="0" err="1" smtClean="0"/>
              <a:t>rt</a:t>
            </a:r>
            <a:r>
              <a:rPr lang="en-US" sz="1400" dirty="0" smtClean="0"/>
              <a:t> theory</a:t>
            </a:r>
          </a:p>
          <a:p>
            <a:pPr eaLnBrk="1" hangingPunct="1">
              <a:lnSpc>
                <a:spcPct val="80000"/>
              </a:lnSpc>
            </a:pPr>
            <a:r>
              <a:rPr lang="de-DE" sz="1600" dirty="0" smtClean="0">
                <a:ea typeface="ＭＳ Ｐゴシック" charset="-128"/>
                <a:cs typeface="ＭＳ Ｐゴシック" charset="-128"/>
              </a:rPr>
              <a:t>A</a:t>
            </a:r>
            <a:r>
              <a:rPr lang="en-US" sz="1600" dirty="0" err="1" smtClean="0">
                <a:ea typeface="ＭＳ Ｐゴシック" charset="-128"/>
                <a:cs typeface="ＭＳ Ｐゴシック" charset="-128"/>
              </a:rPr>
              <a:t>ffective</a:t>
            </a:r>
            <a:r>
              <a:rPr lang="en-US" sz="1600" dirty="0" smtClean="0">
                <a:ea typeface="ＭＳ Ｐゴシック" charset="-128"/>
                <a:cs typeface="ＭＳ Ｐゴシック" charset="-128"/>
              </a:rPr>
              <a:t> color histogram by Wang Wei-</a:t>
            </a:r>
            <a:r>
              <a:rPr lang="en-US" sz="1600" dirty="0" err="1" smtClean="0">
                <a:ea typeface="ＭＳ Ｐゴシック" charset="-128"/>
                <a:cs typeface="ＭＳ Ｐゴシック" charset="-128"/>
              </a:rPr>
              <a:t>ning</a:t>
            </a:r>
            <a:r>
              <a:rPr lang="en-US" sz="1600" dirty="0" smtClean="0">
                <a:ea typeface="ＭＳ Ｐゴシック" charset="-128"/>
                <a:cs typeface="ＭＳ Ｐゴシック" charset="-128"/>
              </a:rPr>
              <a:t>, ICSMC 2006</a:t>
            </a:r>
          </a:p>
        </p:txBody>
      </p:sp>
      <p:pic>
        <p:nvPicPr>
          <p:cNvPr id="4" name="Bild 3" descr="itten1_ctrst_hu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0"/>
            <a:ext cx="752593" cy="1016001"/>
          </a:xfrm>
          <a:prstGeom prst="rect">
            <a:avLst/>
          </a:prstGeom>
        </p:spPr>
      </p:pic>
      <p:pic>
        <p:nvPicPr>
          <p:cNvPr id="5" name="Bild 4" descr="itten1_living_brain.jpg"/>
          <p:cNvPicPr>
            <a:picLocks noChangeAspect="1"/>
          </p:cNvPicPr>
          <p:nvPr/>
        </p:nvPicPr>
        <p:blipFill>
          <a:blip r:embed="rId3"/>
          <a:srcRect t="25926" b="7407"/>
          <a:stretch>
            <a:fillRect/>
          </a:stretch>
        </p:blipFill>
        <p:spPr>
          <a:xfrm>
            <a:off x="7620000" y="0"/>
            <a:ext cx="1332815" cy="1371600"/>
          </a:xfrm>
          <a:prstGeom prst="rect">
            <a:avLst/>
          </a:prstGeom>
        </p:spPr>
      </p:pic>
      <p:pic>
        <p:nvPicPr>
          <p:cNvPr id="6" name="Bild 5" descr="itten3_ctrst_lgtdk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905000"/>
            <a:ext cx="762000" cy="1028700"/>
          </a:xfrm>
          <a:prstGeom prst="rect">
            <a:avLst/>
          </a:prstGeom>
        </p:spPr>
      </p:pic>
      <p:pic>
        <p:nvPicPr>
          <p:cNvPr id="7" name="Bild 6" descr="itten2_ctrst_sat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914400"/>
            <a:ext cx="762000" cy="1028700"/>
          </a:xfrm>
          <a:prstGeom prst="rect">
            <a:avLst/>
          </a:prstGeom>
        </p:spPr>
      </p:pic>
      <p:pic>
        <p:nvPicPr>
          <p:cNvPr id="8" name="Bild 7" descr="itten2_Georges_de_la_tour_nativit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914400"/>
            <a:ext cx="1219200" cy="1004565"/>
          </a:xfrm>
          <a:prstGeom prst="rect">
            <a:avLst/>
          </a:prstGeom>
        </p:spPr>
      </p:pic>
      <p:pic>
        <p:nvPicPr>
          <p:cNvPr id="9" name="Bild 8" descr="itten3_lightdarkseurat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1752600"/>
            <a:ext cx="1229967" cy="1600200"/>
          </a:xfrm>
          <a:prstGeom prst="rect">
            <a:avLst/>
          </a:prstGeom>
        </p:spPr>
      </p:pic>
      <p:pic>
        <p:nvPicPr>
          <p:cNvPr id="10" name="Bild 9" descr="itten4_ctrst_compl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2895600"/>
            <a:ext cx="762000" cy="1028700"/>
          </a:xfrm>
          <a:prstGeom prst="rect">
            <a:avLst/>
          </a:prstGeom>
        </p:spPr>
      </p:pic>
      <p:pic>
        <p:nvPicPr>
          <p:cNvPr id="11" name="Bild 10" descr="itten4_van-gogh_night_cafe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2743200"/>
            <a:ext cx="1524000" cy="1239520"/>
          </a:xfrm>
          <a:prstGeom prst="rect">
            <a:avLst/>
          </a:prstGeom>
        </p:spPr>
      </p:pic>
      <p:pic>
        <p:nvPicPr>
          <p:cNvPr id="12" name="Bild 11" descr="itten5_ctrst_wmcl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3924300"/>
            <a:ext cx="762000" cy="1028700"/>
          </a:xfrm>
          <a:prstGeom prst="rect">
            <a:avLst/>
          </a:prstGeom>
        </p:spPr>
      </p:pic>
      <p:pic>
        <p:nvPicPr>
          <p:cNvPr id="13" name="Bild 12" descr="itten5_HP_fire_1830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5200" y="3733800"/>
            <a:ext cx="1752600" cy="1302766"/>
          </a:xfrm>
          <a:prstGeom prst="rect">
            <a:avLst/>
          </a:prstGeom>
        </p:spPr>
      </p:pic>
      <p:pic>
        <p:nvPicPr>
          <p:cNvPr id="14" name="Bild 13" descr="itten6_ctrst_extn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0" y="4876800"/>
            <a:ext cx="762000" cy="1028700"/>
          </a:xfrm>
          <a:prstGeom prst="rect">
            <a:avLst/>
          </a:prstGeom>
        </p:spPr>
      </p:pic>
      <p:pic>
        <p:nvPicPr>
          <p:cNvPr id="15" name="Bild 14" descr="itten6_mat04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6600" y="4876800"/>
            <a:ext cx="1295400" cy="933281"/>
          </a:xfrm>
          <a:prstGeom prst="rect">
            <a:avLst/>
          </a:prstGeom>
        </p:spPr>
      </p:pic>
      <p:pic>
        <p:nvPicPr>
          <p:cNvPr id="16" name="Bild 15" descr="itten7_ctrst_simlt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400" y="5829300"/>
            <a:ext cx="762000" cy="1028700"/>
          </a:xfrm>
          <a:prstGeom prst="rect">
            <a:avLst/>
          </a:prstGeom>
        </p:spPr>
      </p:pic>
      <p:pic>
        <p:nvPicPr>
          <p:cNvPr id="17" name="Bild 16" descr="itten7_wess-wilson.gi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7655927" y="5422079"/>
            <a:ext cx="1147346" cy="167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Color Features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4425" y="2286000"/>
            <a:ext cx="3609975" cy="419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Saturation and Brightness statistics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 smtClean="0"/>
              <a:t>+ Arousal, Pleasure, Dominance 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Hue statistics</a:t>
            </a:r>
          </a:p>
          <a:p>
            <a:pPr lvl="1" eaLnBrk="1" hangingPunct="1">
              <a:lnSpc>
                <a:spcPct val="80000"/>
              </a:lnSpc>
            </a:pPr>
            <a:r>
              <a:rPr lang="de-DE" sz="1400" dirty="0" smtClean="0"/>
              <a:t>V</a:t>
            </a:r>
            <a:r>
              <a:rPr lang="en-US" sz="1400" dirty="0" err="1" smtClean="0"/>
              <a:t>ector</a:t>
            </a:r>
            <a:r>
              <a:rPr lang="en-US" sz="1400" dirty="0" smtClean="0"/>
              <a:t> based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Rule of thirds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Colorfulness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Color Names 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err="1" smtClean="0">
                <a:ea typeface="ＭＳ Ｐゴシック" charset="-128"/>
                <a:cs typeface="ＭＳ Ｐゴシック" charset="-128"/>
              </a:rPr>
              <a:t>Itten</a:t>
            </a:r>
            <a:r>
              <a:rPr lang="en-US" sz="1600" dirty="0" smtClean="0">
                <a:ea typeface="ＭＳ Ｐゴシック" charset="-128"/>
                <a:cs typeface="ＭＳ Ｐゴシック" charset="-128"/>
              </a:rPr>
              <a:t> contrasts</a:t>
            </a:r>
          </a:p>
          <a:p>
            <a:pPr lvl="1" eaLnBrk="1" hangingPunct="1">
              <a:lnSpc>
                <a:spcPct val="80000"/>
              </a:lnSpc>
            </a:pPr>
            <a:r>
              <a:rPr lang="de-DE" sz="1400" dirty="0" smtClean="0"/>
              <a:t>A</a:t>
            </a:r>
            <a:r>
              <a:rPr lang="en-US" sz="1400" dirty="0" err="1" smtClean="0"/>
              <a:t>rt</a:t>
            </a:r>
            <a:r>
              <a:rPr lang="en-US" sz="1400" dirty="0" smtClean="0"/>
              <a:t> theory</a:t>
            </a:r>
          </a:p>
          <a:p>
            <a:pPr eaLnBrk="1" hangingPunct="1">
              <a:lnSpc>
                <a:spcPct val="80000"/>
              </a:lnSpc>
            </a:pPr>
            <a:r>
              <a:rPr lang="de-DE" sz="1600" dirty="0" smtClean="0">
                <a:ea typeface="ＭＳ Ｐゴシック" charset="-128"/>
                <a:cs typeface="ＭＳ Ｐゴシック" charset="-128"/>
              </a:rPr>
              <a:t>A</a:t>
            </a:r>
            <a:r>
              <a:rPr lang="en-US" sz="1600" dirty="0" err="1" smtClean="0">
                <a:ea typeface="ＭＳ Ｐゴシック" charset="-128"/>
                <a:cs typeface="ＭＳ Ｐゴシック" charset="-128"/>
              </a:rPr>
              <a:t>ffective</a:t>
            </a:r>
            <a:r>
              <a:rPr lang="en-US" sz="1600" dirty="0" smtClean="0">
                <a:ea typeface="ＭＳ Ｐゴシック" charset="-128"/>
                <a:cs typeface="ＭＳ Ｐゴシック" charset="-128"/>
              </a:rPr>
              <a:t> color histogram by Wang Wei-</a:t>
            </a:r>
            <a:r>
              <a:rPr lang="en-US" sz="1600" dirty="0" err="1" smtClean="0">
                <a:ea typeface="ＭＳ Ｐゴシック" charset="-128"/>
                <a:cs typeface="ＭＳ Ｐゴシック" charset="-128"/>
              </a:rPr>
              <a:t>ning</a:t>
            </a:r>
            <a:r>
              <a:rPr lang="en-US" sz="1600" dirty="0" smtClean="0">
                <a:ea typeface="ＭＳ Ｐゴシック" charset="-128"/>
                <a:cs typeface="ＭＳ Ｐゴシック" charset="-128"/>
              </a:rPr>
              <a:t>, ICSMC 2006</a:t>
            </a:r>
          </a:p>
        </p:txBody>
      </p:sp>
      <p:pic>
        <p:nvPicPr>
          <p:cNvPr id="4" name="Picture 5" descr="colorAccordanc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3048000"/>
            <a:ext cx="2438400" cy="286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"/>
          <p:cNvGrpSpPr/>
          <p:nvPr/>
        </p:nvGrpSpPr>
        <p:grpSpPr>
          <a:xfrm>
            <a:off x="5715000" y="228600"/>
            <a:ext cx="3200400" cy="3370385"/>
            <a:chOff x="762000" y="1828800"/>
            <a:chExt cx="2971800" cy="3129643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/>
            <a:srcRect t="17776" r="68750" b="17582"/>
            <a:stretch>
              <a:fillRect/>
            </a:stretch>
          </p:blipFill>
          <p:spPr bwMode="auto">
            <a:xfrm>
              <a:off x="762000" y="3733800"/>
              <a:ext cx="12954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2000" y="1828800"/>
              <a:ext cx="1219200" cy="1828800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/>
          </p:spPr>
        </p:pic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5"/>
            <a:srcRect t="16634" r="68965" b="18883"/>
            <a:stretch>
              <a:fillRect/>
            </a:stretch>
          </p:blipFill>
          <p:spPr bwMode="auto">
            <a:xfrm>
              <a:off x="2286000" y="3733800"/>
              <a:ext cx="1295400" cy="1224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7" descr="D:\uni\prip-praktikum\code\version1\train\resize_test-high-110.jpg"/>
            <p:cNvPicPr>
              <a:picLocks noChangeAspect="1" noChangeArrowheads="1"/>
            </p:cNvPicPr>
            <p:nvPr/>
          </p:nvPicPr>
          <p:blipFill>
            <a:blip r:embed="rId6"/>
            <a:srcRect l="4167" r="4167"/>
            <a:stretch>
              <a:fillRect/>
            </a:stretch>
          </p:blipFill>
          <p:spPr bwMode="auto">
            <a:xfrm>
              <a:off x="2057400" y="1828800"/>
              <a:ext cx="1676400" cy="1828800"/>
            </a:xfrm>
            <a:prstGeom prst="rect">
              <a:avLst/>
            </a:prstGeom>
            <a:noFill/>
          </p:spPr>
        </p:pic>
      </p:grpSp>
      <p:pic>
        <p:nvPicPr>
          <p:cNvPr id="10" name="Bild 9" descr="calm_0125.jpg"/>
          <p:cNvPicPr>
            <a:picLocks noChangeAspect="1"/>
          </p:cNvPicPr>
          <p:nvPr/>
        </p:nvPicPr>
        <p:blipFill>
          <a:blip r:embed="rId7"/>
          <a:srcRect t="12065" b="3475"/>
          <a:stretch>
            <a:fillRect/>
          </a:stretch>
        </p:blipFill>
        <p:spPr>
          <a:xfrm>
            <a:off x="6367932" y="3733800"/>
            <a:ext cx="2547468" cy="1600200"/>
          </a:xfrm>
          <a:prstGeom prst="rect">
            <a:avLst/>
          </a:prstGeom>
        </p:spPr>
      </p:pic>
      <p:pic>
        <p:nvPicPr>
          <p:cNvPr id="11" name="Bild 10" descr="contrastofwarmth_nakedgirl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rcRect l="8036" t="53412" r="15625" b="5638"/>
              <a:stretch>
                <a:fillRect/>
              </a:stretch>
            </p:blipFill>
          </mc:Choice>
          <mc:Fallback>
            <p:blipFill>
              <a:blip r:embed="rId9"/>
              <a:srcRect l="8036" t="53412" r="15625" b="5638"/>
              <a:stretch>
                <a:fillRect/>
              </a:stretch>
            </p:blipFill>
          </mc:Fallback>
        </mc:AlternateContent>
        <p:spPr>
          <a:xfrm>
            <a:off x="5715000" y="5334000"/>
            <a:ext cx="3200400" cy="129139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096000" y="5377190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warm</a:t>
            </a:r>
            <a:endParaRPr lang="en-US" sz="1100" dirty="0"/>
          </a:p>
        </p:txBody>
      </p:sp>
      <p:sp>
        <p:nvSpPr>
          <p:cNvPr id="13" name="Textfeld 12"/>
          <p:cNvSpPr txBox="1"/>
          <p:nvPr/>
        </p:nvSpPr>
        <p:spPr>
          <a:xfrm>
            <a:off x="7696200" y="6139190"/>
            <a:ext cx="83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cold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Color Features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4425" y="2286000"/>
            <a:ext cx="3609975" cy="419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Saturation and Brightness statistics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 smtClean="0"/>
              <a:t>+ Arousal, Pleasure, Dominance 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Hue statistics</a:t>
            </a:r>
          </a:p>
          <a:p>
            <a:pPr lvl="1" eaLnBrk="1" hangingPunct="1">
              <a:lnSpc>
                <a:spcPct val="80000"/>
              </a:lnSpc>
            </a:pPr>
            <a:r>
              <a:rPr lang="de-DE" sz="1400" dirty="0" smtClean="0"/>
              <a:t>V</a:t>
            </a:r>
            <a:r>
              <a:rPr lang="en-US" sz="1400" dirty="0" err="1" smtClean="0"/>
              <a:t>ector</a:t>
            </a:r>
            <a:r>
              <a:rPr lang="en-US" sz="1400" dirty="0" smtClean="0"/>
              <a:t> based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Rule of thirds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Colorfulness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Color Names 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err="1" smtClean="0">
                <a:ea typeface="ＭＳ Ｐゴシック" charset="-128"/>
                <a:cs typeface="ＭＳ Ｐゴシック" charset="-128"/>
              </a:rPr>
              <a:t>Itten</a:t>
            </a:r>
            <a:r>
              <a:rPr lang="en-US" sz="1600" dirty="0" smtClean="0">
                <a:ea typeface="ＭＳ Ｐゴシック" charset="-128"/>
                <a:cs typeface="ＭＳ Ｐゴシック" charset="-128"/>
              </a:rPr>
              <a:t> contrasts</a:t>
            </a:r>
          </a:p>
          <a:p>
            <a:pPr lvl="1" eaLnBrk="1" hangingPunct="1">
              <a:lnSpc>
                <a:spcPct val="80000"/>
              </a:lnSpc>
            </a:pPr>
            <a:r>
              <a:rPr lang="de-DE" sz="1400" dirty="0" smtClean="0"/>
              <a:t>A</a:t>
            </a:r>
            <a:r>
              <a:rPr lang="en-US" sz="1400" dirty="0" err="1" smtClean="0"/>
              <a:t>rt</a:t>
            </a:r>
            <a:r>
              <a:rPr lang="en-US" sz="1400" dirty="0" smtClean="0"/>
              <a:t> theory</a:t>
            </a:r>
          </a:p>
          <a:p>
            <a:pPr eaLnBrk="1" hangingPunct="1">
              <a:lnSpc>
                <a:spcPct val="80000"/>
              </a:lnSpc>
            </a:pPr>
            <a:r>
              <a:rPr lang="de-DE" sz="1600" dirty="0" smtClean="0">
                <a:ea typeface="ＭＳ Ｐゴシック" charset="-128"/>
                <a:cs typeface="ＭＳ Ｐゴシック" charset="-128"/>
              </a:rPr>
              <a:t>A</a:t>
            </a:r>
            <a:r>
              <a:rPr lang="en-US" sz="1600" dirty="0" err="1" smtClean="0">
                <a:ea typeface="ＭＳ Ｐゴシック" charset="-128"/>
                <a:cs typeface="ＭＳ Ｐゴシック" charset="-128"/>
              </a:rPr>
              <a:t>ffective</a:t>
            </a:r>
            <a:r>
              <a:rPr lang="en-US" sz="1600" dirty="0" smtClean="0">
                <a:ea typeface="ＭＳ Ｐゴシック" charset="-128"/>
                <a:cs typeface="ＭＳ Ｐゴシック" charset="-128"/>
              </a:rPr>
              <a:t> color histogram by Wang Wei-</a:t>
            </a:r>
            <a:r>
              <a:rPr lang="en-US" sz="1600" dirty="0" err="1" smtClean="0">
                <a:ea typeface="ＭＳ Ｐゴシック" charset="-128"/>
                <a:cs typeface="ＭＳ Ｐゴシック" charset="-128"/>
              </a:rPr>
              <a:t>ning</a:t>
            </a:r>
            <a:r>
              <a:rPr lang="en-US" sz="1600" dirty="0" smtClean="0">
                <a:ea typeface="ＭＳ Ｐゴシック" charset="-128"/>
                <a:cs typeface="ＭＳ Ｐゴシック" charset="-128"/>
              </a:rPr>
              <a:t>, ICSMC 2006</a:t>
            </a:r>
          </a:p>
        </p:txBody>
      </p:sp>
      <p:pic>
        <p:nvPicPr>
          <p:cNvPr id="12" name="Bild 11" descr="wang-lightnes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9690" y="2209800"/>
            <a:ext cx="3618186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Bild 12" descr="wang-saturation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83923" y="3461397"/>
            <a:ext cx="3607677" cy="1533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Bild 13" descr="wang-warmcold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57057" y="5055969"/>
            <a:ext cx="3458343" cy="119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Texture Features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idx="1"/>
          </p:nvPr>
        </p:nvSpPr>
        <p:spPr>
          <a:xfrm>
            <a:off x="1114425" y="2595563"/>
            <a:ext cx="4371975" cy="36703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700" dirty="0" smtClean="0">
                <a:ea typeface="ＭＳ Ｐゴシック" charset="-128"/>
                <a:cs typeface="ＭＳ Ｐゴシック" charset="-128"/>
              </a:rPr>
              <a:t>Wavelet-based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 err="1" smtClean="0"/>
              <a:t>Daubechies</a:t>
            </a:r>
            <a:r>
              <a:rPr lang="en-US" sz="1500" dirty="0" smtClean="0"/>
              <a:t> wavelet transform</a:t>
            </a:r>
          </a:p>
          <a:p>
            <a:pPr eaLnBrk="1" hangingPunct="1">
              <a:lnSpc>
                <a:spcPct val="80000"/>
              </a:lnSpc>
            </a:pPr>
            <a:r>
              <a:rPr lang="en-US" sz="1700" dirty="0" smtClean="0">
                <a:ea typeface="ＭＳ Ｐゴシック" charset="-128"/>
                <a:cs typeface="ＭＳ Ｐゴシック" charset="-128"/>
              </a:rPr>
              <a:t>Tamura features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 smtClean="0"/>
              <a:t>Coarseness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 smtClean="0"/>
              <a:t>Contrast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 smtClean="0"/>
              <a:t>Directionality</a:t>
            </a:r>
          </a:p>
          <a:p>
            <a:pPr eaLnBrk="1" hangingPunct="1">
              <a:lnSpc>
                <a:spcPct val="80000"/>
              </a:lnSpc>
            </a:pPr>
            <a:r>
              <a:rPr lang="en-US" sz="1700" dirty="0" smtClean="0">
                <a:ea typeface="ＭＳ Ｐゴシック" charset="-128"/>
                <a:cs typeface="ＭＳ Ｐゴシック" charset="-128"/>
              </a:rPr>
              <a:t>Gray-Level-Co-occurrence Matrix (GLCM)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 smtClean="0"/>
              <a:t>Contrast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 smtClean="0"/>
              <a:t>Correlation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 smtClean="0"/>
              <a:t>Energy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 smtClean="0"/>
              <a:t>Homogeneity </a:t>
            </a:r>
          </a:p>
          <a:p>
            <a:pPr eaLnBrk="1" hangingPunct="1">
              <a:lnSpc>
                <a:spcPct val="80000"/>
              </a:lnSpc>
              <a:buFont typeface="Wingdings 2" charset="2"/>
              <a:buNone/>
            </a:pPr>
            <a:endParaRPr lang="en-US" sz="1700" dirty="0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3796" name="Bild 3" descr="wavelets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11800" y="2057400"/>
            <a:ext cx="333057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Bild 4" descr="fear_0696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34025" y="5578475"/>
            <a:ext cx="1400175" cy="104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Bild 6" descr="fear_0679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24650" y="5580063"/>
            <a:ext cx="1050925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9" name="Bild 7" descr="fear_0682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70813" y="5581650"/>
            <a:ext cx="1068387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Texture Features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idx="1"/>
          </p:nvPr>
        </p:nvSpPr>
        <p:spPr>
          <a:xfrm>
            <a:off x="1114425" y="2595563"/>
            <a:ext cx="4371975" cy="36703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700" dirty="0" smtClean="0">
                <a:ea typeface="ＭＳ Ｐゴシック" charset="-128"/>
                <a:cs typeface="ＭＳ Ｐゴシック" charset="-128"/>
              </a:rPr>
              <a:t>Wavelet-based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 err="1" smtClean="0"/>
              <a:t>Daubechies</a:t>
            </a:r>
            <a:r>
              <a:rPr lang="en-US" sz="1500" dirty="0" smtClean="0"/>
              <a:t> wavelet transform</a:t>
            </a:r>
          </a:p>
          <a:p>
            <a:pPr eaLnBrk="1" hangingPunct="1">
              <a:lnSpc>
                <a:spcPct val="80000"/>
              </a:lnSpc>
            </a:pPr>
            <a:r>
              <a:rPr lang="en-US" sz="1700" dirty="0" smtClean="0">
                <a:ea typeface="ＭＳ Ｐゴシック" charset="-128"/>
                <a:cs typeface="ＭＳ Ｐゴシック" charset="-128"/>
              </a:rPr>
              <a:t>Tamura features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 smtClean="0"/>
              <a:t>Coarseness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 smtClean="0"/>
              <a:t>Contrast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 smtClean="0"/>
              <a:t>Directionality</a:t>
            </a:r>
          </a:p>
          <a:p>
            <a:pPr eaLnBrk="1" hangingPunct="1">
              <a:lnSpc>
                <a:spcPct val="80000"/>
              </a:lnSpc>
            </a:pPr>
            <a:r>
              <a:rPr lang="en-US" sz="1700" dirty="0" smtClean="0">
                <a:ea typeface="ＭＳ Ｐゴシック" charset="-128"/>
                <a:cs typeface="ＭＳ Ｐゴシック" charset="-128"/>
              </a:rPr>
              <a:t>Gray-Level-Co-occurrence Matrix (GLCM)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 smtClean="0"/>
              <a:t>Contrast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 smtClean="0"/>
              <a:t>Correlation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 smtClean="0"/>
              <a:t>Energy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 smtClean="0"/>
              <a:t>Homogeneity </a:t>
            </a:r>
          </a:p>
          <a:p>
            <a:pPr eaLnBrk="1" hangingPunct="1">
              <a:lnSpc>
                <a:spcPct val="80000"/>
              </a:lnSpc>
              <a:buFont typeface="Wingdings 2" charset="2"/>
              <a:buNone/>
            </a:pPr>
            <a:endParaRPr lang="en-US" sz="1700" dirty="0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Bild 7" descr="fear_07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35480"/>
            <a:ext cx="7721600" cy="4922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Composition Features</a:t>
            </a:r>
          </a:p>
        </p:txBody>
      </p:sp>
      <p:sp>
        <p:nvSpPr>
          <p:cNvPr id="34819" name="Inhaltsplatzhalter 2"/>
          <p:cNvSpPr>
            <a:spLocks noGrp="1"/>
          </p:cNvSpPr>
          <p:nvPr>
            <p:ph idx="1"/>
          </p:nvPr>
        </p:nvSpPr>
        <p:spPr>
          <a:xfrm>
            <a:off x="1114425" y="2438400"/>
            <a:ext cx="7610475" cy="3827463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Level of Detail</a:t>
            </a:r>
          </a:p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Low Depth of Field</a:t>
            </a:r>
          </a:p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Dynamics</a:t>
            </a:r>
          </a:p>
        </p:txBody>
      </p:sp>
      <p:pic>
        <p:nvPicPr>
          <p:cNvPr id="5" name="Bild 4" descr="levelofdetail.t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18125" y="2133600"/>
            <a:ext cx="360045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5257800" y="4876800"/>
            <a:ext cx="1905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de-AT" sz="1100">
                <a:solidFill>
                  <a:srgbClr val="474747"/>
                </a:solidFill>
              </a:rPr>
              <a:t>Level of Detail: original</a:t>
            </a:r>
            <a:endParaRPr lang="de-DE" sz="1100">
              <a:solidFill>
                <a:srgbClr val="474747"/>
              </a:solidFill>
            </a:endParaRPr>
          </a:p>
        </p:txBody>
      </p:sp>
      <p:sp>
        <p:nvSpPr>
          <p:cNvPr id="7" name="Textfeld 6"/>
          <p:cNvSpPr txBox="1">
            <a:spLocks noChangeArrowheads="1"/>
          </p:cNvSpPr>
          <p:nvPr/>
        </p:nvSpPr>
        <p:spPr bwMode="auto">
          <a:xfrm>
            <a:off x="7467600" y="4876800"/>
            <a:ext cx="1143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de-AT" sz="1100">
                <a:solidFill>
                  <a:srgbClr val="474747"/>
                </a:solidFill>
              </a:rPr>
              <a:t>segmented</a:t>
            </a:r>
            <a:endParaRPr lang="de-DE" sz="1100">
              <a:solidFill>
                <a:srgbClr val="474747"/>
              </a:solidFill>
            </a:endParaRPr>
          </a:p>
        </p:txBody>
      </p:sp>
      <p:pic>
        <p:nvPicPr>
          <p:cNvPr id="8" name="Bild 7" descr="lowDOF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4225925"/>
            <a:ext cx="1905000" cy="232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feld 8"/>
          <p:cNvSpPr txBox="1">
            <a:spLocks noChangeArrowheads="1"/>
          </p:cNvSpPr>
          <p:nvPr/>
        </p:nvSpPr>
        <p:spPr bwMode="auto">
          <a:xfrm>
            <a:off x="1143000" y="6477000"/>
            <a:ext cx="19812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de-AT" sz="1100">
                <a:solidFill>
                  <a:srgbClr val="474747"/>
                </a:solidFill>
              </a:rPr>
              <a:t>Low Depth of Field Indicator</a:t>
            </a:r>
            <a:endParaRPr lang="de-DE" sz="1100">
              <a:solidFill>
                <a:srgbClr val="474747"/>
              </a:solidFill>
            </a:endParaRPr>
          </a:p>
        </p:txBody>
      </p:sp>
      <p:pic>
        <p:nvPicPr>
          <p:cNvPr id="14" name="Bild 13" descr="dynamics1_vertical_girl.jpg"/>
          <p:cNvPicPr>
            <a:picLocks noChangeAspect="1"/>
          </p:cNvPicPr>
          <p:nvPr/>
        </p:nvPicPr>
        <p:blipFill>
          <a:blip r:embed="rId4"/>
          <a:srcRect l="14815" t="3270" r="14815" b="11713"/>
          <a:stretch>
            <a:fillRect/>
          </a:stretch>
        </p:blipFill>
        <p:spPr>
          <a:xfrm>
            <a:off x="3429000" y="4648200"/>
            <a:ext cx="1447800" cy="1981200"/>
          </a:xfrm>
          <a:prstGeom prst="rect">
            <a:avLst/>
          </a:prstGeom>
        </p:spPr>
      </p:pic>
      <p:pic>
        <p:nvPicPr>
          <p:cNvPr id="15" name="Bild 14" descr="dynamics1_slant_redcomicwoman.jpg"/>
          <p:cNvPicPr>
            <a:picLocks noChangeAspect="1"/>
          </p:cNvPicPr>
          <p:nvPr/>
        </p:nvPicPr>
        <p:blipFill>
          <a:blip r:embed="rId5"/>
          <a:srcRect l="11853" t="4843" r="13639" b="14307"/>
          <a:stretch>
            <a:fillRect/>
          </a:stretch>
        </p:blipFill>
        <p:spPr>
          <a:xfrm>
            <a:off x="7015480" y="5334000"/>
            <a:ext cx="1899920" cy="1295400"/>
          </a:xfrm>
          <a:prstGeom prst="rect">
            <a:avLst/>
          </a:prstGeom>
        </p:spPr>
      </p:pic>
      <p:pic>
        <p:nvPicPr>
          <p:cNvPr id="16" name="Bild 15" descr="dynamics1_horizontal_sea.jpg"/>
          <p:cNvPicPr>
            <a:picLocks noChangeAspect="1"/>
          </p:cNvPicPr>
          <p:nvPr/>
        </p:nvPicPr>
        <p:blipFill>
          <a:blip r:embed="rId6"/>
          <a:srcRect l="10174" r="8431" b="8574"/>
          <a:stretch>
            <a:fillRect/>
          </a:stretch>
        </p:blipFill>
        <p:spPr>
          <a:xfrm>
            <a:off x="4953000" y="5248275"/>
            <a:ext cx="2057400" cy="1457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Content Features</a:t>
            </a:r>
          </a:p>
        </p:txBody>
      </p:sp>
      <p:sp>
        <p:nvSpPr>
          <p:cNvPr id="35843" name="Inhaltsplatzhalter 2"/>
          <p:cNvSpPr>
            <a:spLocks noGrp="1"/>
          </p:cNvSpPr>
          <p:nvPr>
            <p:ph idx="1"/>
          </p:nvPr>
        </p:nvSpPr>
        <p:spPr>
          <a:xfrm>
            <a:off x="1114425" y="2595563"/>
            <a:ext cx="3686175" cy="36703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Human Faces</a:t>
            </a:r>
          </a:p>
          <a:p>
            <a:pPr lvl="1" eaLnBrk="1" hangingPunct="1"/>
            <a:r>
              <a:rPr lang="en-US" dirty="0" smtClean="0"/>
              <a:t>Viola-Jones frontal face detection</a:t>
            </a:r>
          </a:p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Skin</a:t>
            </a:r>
          </a:p>
        </p:txBody>
      </p:sp>
      <p:pic>
        <p:nvPicPr>
          <p:cNvPr id="35844" name="Bild 3" descr="happy_053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2116138"/>
            <a:ext cx="4279900" cy="291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ahmen 4"/>
          <p:cNvSpPr/>
          <p:nvPr/>
        </p:nvSpPr>
        <p:spPr>
          <a:xfrm>
            <a:off x="5791200" y="3352800"/>
            <a:ext cx="1447800" cy="1600200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de-DE" sz="1800">
              <a:solidFill>
                <a:schemeClr val="tx1"/>
              </a:solidFill>
              <a:ea typeface="Arial" pitchFamily="-107" charset="0"/>
              <a:cs typeface="Arial" pitchFamily="-107" charset="0"/>
            </a:endParaRPr>
          </a:p>
        </p:txBody>
      </p:sp>
      <p:pic>
        <p:nvPicPr>
          <p:cNvPr id="35846" name="Bild 5" descr="skindetect_green.t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6388" y="4343400"/>
            <a:ext cx="269081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Bild 7" descr="skin_happy_055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4366532"/>
            <a:ext cx="1752600" cy="2284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Bild 8" descr="happy_055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366532"/>
            <a:ext cx="1752600" cy="2284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de-AT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Dataset 1 </a:t>
            </a:r>
            <a:endParaRPr lang="en-US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990600" y="2362200"/>
            <a:ext cx="51054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>
                <a:ea typeface="ＭＳ Ｐゴシック" charset="-128"/>
                <a:cs typeface="ＭＳ Ｐゴシック" charset="-128"/>
              </a:rPr>
              <a:t>IAPS </a:t>
            </a:r>
            <a:r>
              <a:rPr lang="de-DE" smtClean="0">
                <a:ea typeface="ＭＳ Ｐゴシック" charset="-128"/>
                <a:cs typeface="ＭＳ Ｐゴシック" charset="-128"/>
              </a:rPr>
              <a:t>–</a:t>
            </a:r>
            <a:r>
              <a:rPr lang="en-US" smtClean="0">
                <a:ea typeface="ＭＳ Ｐゴシック" charset="-128"/>
                <a:cs typeface="ＭＳ Ｐゴシック" charset="-128"/>
              </a:rPr>
              <a:t> International Affective Picture System</a:t>
            </a:r>
          </a:p>
          <a:p>
            <a:pPr lvl="1" eaLnBrk="1" hangingPunct="1">
              <a:lnSpc>
                <a:spcPct val="90000"/>
              </a:lnSpc>
            </a:pPr>
            <a:r>
              <a:rPr lang="de-DE" smtClean="0"/>
              <a:t>369 g</a:t>
            </a:r>
            <a:r>
              <a:rPr lang="en-US" smtClean="0"/>
              <a:t>eneral, “documentary style” photos, covering various scenes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>
                <a:ea typeface="ＭＳ Ｐゴシック" charset="-128"/>
              </a:rPr>
              <a:t>e.g. insects, puppies, children, poverty, diseases, portraits, etc.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Rated with affective words in psychological study with 60 participants</a:t>
            </a:r>
          </a:p>
          <a:p>
            <a:pPr lvl="1" eaLnBrk="1" hangingPunct="1">
              <a:lnSpc>
                <a:spcPct val="90000"/>
              </a:lnSpc>
              <a:buFont typeface="Wingdings 2" charset="2"/>
              <a:buNone/>
            </a:pPr>
            <a:endParaRPr lang="en-US" smtClean="0"/>
          </a:p>
        </p:txBody>
      </p:sp>
      <p:pic>
        <p:nvPicPr>
          <p:cNvPr id="22532" name="Bild 6" descr="1275.jpg"/>
          <p:cNvPicPr>
            <a:picLocks noChangeAspect="1"/>
          </p:cNvPicPr>
          <p:nvPr/>
        </p:nvPicPr>
        <p:blipFill>
          <a:blip r:embed="rId3"/>
          <a:srcRect l="13332" t="4024" r="11111"/>
          <a:stretch>
            <a:fillRect/>
          </a:stretch>
        </p:blipFill>
        <p:spPr bwMode="auto">
          <a:xfrm>
            <a:off x="6781800" y="2667000"/>
            <a:ext cx="1981200" cy="188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Bild 10" descr="2050.jpg"/>
          <p:cNvPicPr>
            <a:picLocks noChangeAspect="1"/>
          </p:cNvPicPr>
          <p:nvPr/>
        </p:nvPicPr>
        <p:blipFill>
          <a:blip r:embed="rId4"/>
          <a:srcRect l="8400" t="1765" r="25600" b="4744"/>
          <a:stretch>
            <a:fillRect/>
          </a:stretch>
        </p:blipFill>
        <p:spPr bwMode="auto">
          <a:xfrm>
            <a:off x="6781800" y="609600"/>
            <a:ext cx="1982788" cy="191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Bild 11" descr="2745.2.jpg"/>
          <p:cNvPicPr>
            <a:picLocks noChangeAspect="1"/>
          </p:cNvPicPr>
          <p:nvPr/>
        </p:nvPicPr>
        <p:blipFill>
          <a:blip r:embed="rId5"/>
          <a:srcRect l="-2280" t="23549"/>
          <a:stretch>
            <a:fillRect/>
          </a:stretch>
        </p:blipFill>
        <p:spPr bwMode="auto">
          <a:xfrm>
            <a:off x="6705600" y="4676775"/>
            <a:ext cx="2057400" cy="198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>
                <a:ea typeface="ＭＳ Ｐゴシック" charset="-128"/>
                <a:cs typeface="ＭＳ Ｐゴシック" charset="-128"/>
              </a:rPr>
              <a:t>Images &amp; emotions </a:t>
            </a:r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0483" name="Inhaltsplatzhalter 3" descr="amusement_0746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9055" r="-19055"/>
          <a:stretch>
            <a:fillRect/>
          </a:stretch>
        </p:blipFill>
        <p:spPr>
          <a:xfrm>
            <a:off x="533400" y="2209800"/>
            <a:ext cx="4648200" cy="2241550"/>
          </a:xfrm>
        </p:spPr>
      </p:pic>
      <p:pic>
        <p:nvPicPr>
          <p:cNvPr id="20484" name="Bild 5" descr="awe_0865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2209800"/>
            <a:ext cx="34290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Bild 6" descr="fear_0679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48350" y="4495800"/>
            <a:ext cx="222885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Bild 7" descr="sad_0291.jpg"/>
          <p:cNvPicPr>
            <a:picLocks noChangeAspect="1"/>
          </p:cNvPicPr>
          <p:nvPr/>
        </p:nvPicPr>
        <p:blipFill>
          <a:blip r:embed="rId5"/>
          <a:srcRect b="12109"/>
          <a:stretch>
            <a:fillRect/>
          </a:stretch>
        </p:blipFill>
        <p:spPr bwMode="auto">
          <a:xfrm>
            <a:off x="1143000" y="4494213"/>
            <a:ext cx="1676400" cy="221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Bild 8" descr="hope_0608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44800" y="4495800"/>
            <a:ext cx="2946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de-AT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Dataset 2 </a:t>
            </a:r>
            <a:endParaRPr lang="en-US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990600" y="2286000"/>
            <a:ext cx="51816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>
                <a:ea typeface="ＭＳ Ｐゴシック" charset="-128"/>
                <a:cs typeface="ＭＳ Ｐゴシック" charset="-128"/>
              </a:rPr>
              <a:t>„Art“ photos from an art-sharing web-site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„art“ = images with intentional expression &amp; conscious use of design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Artists use tricks (or follow guidelines) to create the proper atmosphere of their images</a:t>
            </a:r>
          </a:p>
          <a:p>
            <a:pPr lvl="1" eaLnBrk="1" hangingPunct="1">
              <a:lnSpc>
                <a:spcPct val="90000"/>
              </a:lnSpc>
            </a:pPr>
            <a:r>
              <a:rPr lang="de-DE" smtClean="0"/>
              <a:t>Data set a</a:t>
            </a:r>
            <a:r>
              <a:rPr lang="en-US" smtClean="0"/>
              <a:t>ssembled by searching for images with emotion words in image title or keywords/tags </a:t>
            </a:r>
          </a:p>
          <a:p>
            <a:pPr lvl="1" eaLnBrk="1" hangingPunct="1">
              <a:lnSpc>
                <a:spcPct val="90000"/>
              </a:lnSpc>
            </a:pPr>
            <a:r>
              <a:rPr lang="de-DE" smtClean="0"/>
              <a:t>I</a:t>
            </a:r>
            <a:r>
              <a:rPr lang="en-US" smtClean="0"/>
              <a:t>mages are from the art-sharing web community deviantArt.com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807 images</a:t>
            </a:r>
          </a:p>
        </p:txBody>
      </p:sp>
      <p:pic>
        <p:nvPicPr>
          <p:cNvPr id="24580" name="Bild 7" descr="sad_0317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4724400"/>
            <a:ext cx="2038350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Bild 8" descr="anger_0006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457200"/>
            <a:ext cx="2057400" cy="202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Bild 9" descr="awe_0061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25908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AT" smtClean="0">
                <a:ea typeface="ＭＳ Ｐゴシック" charset="-128"/>
                <a:cs typeface="ＭＳ Ｐゴシック" charset="-128"/>
              </a:rPr>
              <a:t>Dataset 3</a:t>
            </a:r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627" name="Inhaltsplatzhalter 2"/>
          <p:cNvSpPr>
            <a:spLocks noGrp="1"/>
          </p:cNvSpPr>
          <p:nvPr>
            <p:ph idx="1"/>
          </p:nvPr>
        </p:nvSpPr>
        <p:spPr>
          <a:xfrm>
            <a:off x="762000" y="2438400"/>
            <a:ext cx="5562600" cy="106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>
                <a:ea typeface="ＭＳ Ｐゴシック" charset="-128"/>
                <a:cs typeface="ＭＳ Ｐゴシック" charset="-128"/>
              </a:rPr>
              <a:t>Abstract paintings</a:t>
            </a:r>
          </a:p>
          <a:p>
            <a:pPr lvl="1" eaLnBrk="1" hangingPunct="1">
              <a:lnSpc>
                <a:spcPct val="90000"/>
              </a:lnSpc>
            </a:pPr>
            <a:r>
              <a:rPr lang="de-DE" smtClean="0"/>
              <a:t>How do we perceive/rate images without </a:t>
            </a:r>
            <a:r>
              <a:rPr lang="en-US" smtClean="0"/>
              <a:t>semantic context?</a:t>
            </a:r>
          </a:p>
        </p:txBody>
      </p:sp>
      <p:sp>
        <p:nvSpPr>
          <p:cNvPr id="26628" name="Inhaltsplatzhalter 2"/>
          <p:cNvSpPr txBox="1">
            <a:spLocks/>
          </p:cNvSpPr>
          <p:nvPr/>
        </p:nvSpPr>
        <p:spPr bwMode="auto">
          <a:xfrm>
            <a:off x="762000" y="3352800"/>
            <a:ext cx="5181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685800" lvl="1" indent="-336550">
              <a:lnSpc>
                <a:spcPct val="90000"/>
              </a:lnSpc>
              <a:spcBef>
                <a:spcPts val="600"/>
              </a:spcBef>
              <a:buClr>
                <a:srgbClr val="51640B"/>
              </a:buClr>
              <a:buFont typeface="Wingdings 2" charset="2"/>
              <a:buChar char=""/>
            </a:pPr>
            <a:r>
              <a:rPr lang="de-DE" sz="1800">
                <a:solidFill>
                  <a:srgbClr val="595959"/>
                </a:solidFill>
                <a:latin typeface="Century Gothic" charset="0"/>
                <a:ea typeface="ＭＳ Ｐゴシック" charset="-128"/>
                <a:cs typeface="ＭＳ Ｐゴシック" charset="-128"/>
              </a:rPr>
              <a:t>P</a:t>
            </a:r>
            <a:r>
              <a:rPr lang="en-US" sz="1800">
                <a:solidFill>
                  <a:srgbClr val="595959"/>
                </a:solidFill>
                <a:latin typeface="Century Gothic" charset="0"/>
                <a:ea typeface="ＭＳ Ｐゴシック" charset="-128"/>
                <a:cs typeface="ＭＳ Ｐゴシック" charset="-128"/>
              </a:rPr>
              <a:t>eer rated through a web-interface</a:t>
            </a:r>
          </a:p>
          <a:p>
            <a:pPr marL="685800" lvl="1" indent="-336550">
              <a:lnSpc>
                <a:spcPct val="90000"/>
              </a:lnSpc>
              <a:spcBef>
                <a:spcPts val="600"/>
              </a:spcBef>
              <a:buClr>
                <a:srgbClr val="51640B"/>
              </a:buClr>
              <a:buFont typeface="Wingdings 2" charset="2"/>
              <a:buChar char=""/>
            </a:pPr>
            <a:r>
              <a:rPr lang="en-US" sz="1800">
                <a:solidFill>
                  <a:srgbClr val="595959"/>
                </a:solidFill>
                <a:latin typeface="Century Gothic" charset="0"/>
                <a:ea typeface="ＭＳ Ｐゴシック" charset="-128"/>
                <a:cs typeface="ＭＳ Ｐゴシック" charset="-128"/>
              </a:rPr>
              <a:t>280 images rated by ~230 people</a:t>
            </a:r>
          </a:p>
          <a:p>
            <a:pPr marL="685800" lvl="1" indent="-336550">
              <a:lnSpc>
                <a:spcPct val="90000"/>
              </a:lnSpc>
              <a:spcBef>
                <a:spcPts val="600"/>
              </a:spcBef>
              <a:buClr>
                <a:srgbClr val="51640B"/>
              </a:buClr>
              <a:buFont typeface="Wingdings 2" charset="2"/>
              <a:buChar char=""/>
            </a:pPr>
            <a:r>
              <a:rPr lang="en-US" sz="1800">
                <a:solidFill>
                  <a:srgbClr val="595959"/>
                </a:solidFill>
                <a:latin typeface="Century Gothic" charset="0"/>
                <a:ea typeface="ＭＳ Ｐゴシック" charset="-128"/>
                <a:cs typeface="ＭＳ Ｐゴシック" charset="-128"/>
              </a:rPr>
              <a:t>20 images per session</a:t>
            </a:r>
          </a:p>
          <a:p>
            <a:pPr marL="685800" lvl="1" indent="-336550">
              <a:lnSpc>
                <a:spcPct val="90000"/>
              </a:lnSpc>
              <a:spcBef>
                <a:spcPts val="600"/>
              </a:spcBef>
              <a:buClr>
                <a:srgbClr val="51640B"/>
              </a:buClr>
              <a:buFont typeface="Wingdings 2" charset="2"/>
              <a:buChar char=""/>
            </a:pPr>
            <a:r>
              <a:rPr lang="de-DE" sz="1800">
                <a:solidFill>
                  <a:srgbClr val="595959"/>
                </a:solidFill>
                <a:latin typeface="Century Gothic" charset="0"/>
                <a:ea typeface="ＭＳ Ｐゴシック" charset="-128"/>
                <a:cs typeface="ＭＳ Ｐゴシック" charset="-128"/>
              </a:rPr>
              <a:t>E</a:t>
            </a:r>
            <a:r>
              <a:rPr lang="en-US" sz="1800">
                <a:solidFill>
                  <a:srgbClr val="595959"/>
                </a:solidFill>
                <a:latin typeface="Century Gothic" charset="0"/>
                <a:ea typeface="ＭＳ Ｐゴシック" charset="-128"/>
                <a:cs typeface="ＭＳ Ｐゴシック" charset="-128"/>
              </a:rPr>
              <a:t>ach image rated ~14 x</a:t>
            </a:r>
          </a:p>
          <a:p>
            <a:pPr marL="685800" lvl="1" indent="-336550">
              <a:lnSpc>
                <a:spcPct val="90000"/>
              </a:lnSpc>
              <a:spcBef>
                <a:spcPts val="600"/>
              </a:spcBef>
              <a:buClr>
                <a:srgbClr val="51640B"/>
              </a:buClr>
              <a:buFont typeface="Wingdings 2" charset="2"/>
              <a:buChar char=""/>
            </a:pPr>
            <a:endParaRPr lang="en-US" sz="1800">
              <a:solidFill>
                <a:srgbClr val="595959"/>
              </a:solidFill>
              <a:latin typeface="Century Gothic" charset="0"/>
              <a:ea typeface="ＭＳ Ｐゴシック" charset="-128"/>
              <a:cs typeface="ＭＳ Ｐゴシック" charset="-128"/>
            </a:endParaRPr>
          </a:p>
          <a:p>
            <a:pPr marL="342900" indent="-342900">
              <a:spcBef>
                <a:spcPts val="2000"/>
              </a:spcBef>
              <a:buClr>
                <a:schemeClr val="accent1"/>
              </a:buClr>
              <a:buFont typeface="Wingdings 2" charset="2"/>
              <a:buChar char=""/>
            </a:pPr>
            <a:endParaRPr lang="en-US" sz="2000">
              <a:solidFill>
                <a:srgbClr val="595959"/>
              </a:solidFill>
              <a:latin typeface="Century Gothic" charset="0"/>
            </a:endParaRPr>
          </a:p>
        </p:txBody>
      </p:sp>
      <p:pic>
        <p:nvPicPr>
          <p:cNvPr id="26629" name="Bild 6" descr="abstract_0090.jpg"/>
          <p:cNvPicPr>
            <a:picLocks noChangeAspect="1"/>
          </p:cNvPicPr>
          <p:nvPr/>
        </p:nvPicPr>
        <p:blipFill>
          <a:blip r:embed="rId2">
            <a:lum bright="14000" contrast="38000"/>
          </a:blip>
          <a:srcRect/>
          <a:stretch>
            <a:fillRect/>
          </a:stretch>
        </p:blipFill>
        <p:spPr bwMode="auto">
          <a:xfrm>
            <a:off x="6648450" y="304800"/>
            <a:ext cx="2133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Bild 7" descr="abstract_0130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38925" y="2514600"/>
            <a:ext cx="21621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Bild 8" descr="abstract_0269.jpg"/>
          <p:cNvPicPr>
            <a:picLocks noChangeAspect="1"/>
          </p:cNvPicPr>
          <p:nvPr/>
        </p:nvPicPr>
        <p:blipFill>
          <a:blip r:embed="rId4"/>
          <a:srcRect t="15514" b="15361"/>
          <a:stretch>
            <a:fillRect/>
          </a:stretch>
        </p:blipFill>
        <p:spPr bwMode="auto">
          <a:xfrm>
            <a:off x="6629400" y="4724400"/>
            <a:ext cx="219392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>
                <a:ea typeface="ＭＳ Ｐゴシック" charset="-128"/>
                <a:cs typeface="ＭＳ Ｐゴシック" charset="-128"/>
              </a:rPr>
              <a:t>W</a:t>
            </a:r>
            <a:r>
              <a:rPr lang="en-US" smtClean="0">
                <a:ea typeface="ＭＳ Ｐゴシック" charset="-128"/>
                <a:cs typeface="ＭＳ Ｐゴシック" charset="-128"/>
              </a:rPr>
              <a:t>eb survey</a:t>
            </a:r>
          </a:p>
        </p:txBody>
      </p:sp>
      <p:pic>
        <p:nvPicPr>
          <p:cNvPr id="27651" name="Bild 3" descr="web3.png"/>
          <p:cNvPicPr>
            <a:picLocks noChangeAspect="1"/>
          </p:cNvPicPr>
          <p:nvPr/>
        </p:nvPicPr>
        <p:blipFill>
          <a:blip r:embed="rId2"/>
          <a:srcRect t="8945" b="12141"/>
          <a:stretch>
            <a:fillRect/>
          </a:stretch>
        </p:blipFill>
        <p:spPr bwMode="auto">
          <a:xfrm>
            <a:off x="914400" y="2514600"/>
            <a:ext cx="7891463" cy="388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rcRect l="1737" r="4403" b="4772"/>
          <a:stretch>
            <a:fillRect/>
          </a:stretch>
        </p:blipFill>
        <p:spPr>
          <a:xfrm>
            <a:off x="4173796" y="2362200"/>
            <a:ext cx="4817804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Experiments</a:t>
            </a:r>
          </a:p>
        </p:txBody>
      </p:sp>
      <p:graphicFrame>
        <p:nvGraphicFramePr>
          <p:cNvPr id="4" name="Diagramm 3"/>
          <p:cNvGraphicFramePr/>
          <p:nvPr/>
        </p:nvGraphicFramePr>
        <p:xfrm>
          <a:off x="914400" y="2209800"/>
          <a:ext cx="7848600" cy="44196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8913813" cy="914400"/>
          </a:xfrm>
        </p:spPr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Feature selection</a:t>
            </a:r>
          </a:p>
        </p:txBody>
      </p:sp>
      <p:pic>
        <p:nvPicPr>
          <p:cNvPr id="37891" name="Inhaltsplatzhalter 3" descr="Table_featureSelectionFINAL.pdf"/>
          <p:cNvPicPr>
            <a:picLocks noGrp="1" noChangeAspect="1"/>
          </p:cNvPicPr>
          <p:nvPr>
            <p:ph idx="1"/>
          </p:nvPr>
        </p:nvPicPr>
        <p:blipFill>
          <a:blip r:embed="rId2"/>
          <a:srcRect l="9518" t="3134" r="6358" b="6183"/>
          <a:stretch>
            <a:fillRect/>
          </a:stretch>
        </p:blipFill>
        <p:spPr>
          <a:xfrm rot="5400000">
            <a:off x="1605757" y="-680244"/>
            <a:ext cx="5943600" cy="9132887"/>
          </a:xfrm>
        </p:spPr>
      </p:pic>
      <p:sp>
        <p:nvSpPr>
          <p:cNvPr id="4" name="Rahmen 3"/>
          <p:cNvSpPr/>
          <p:nvPr/>
        </p:nvSpPr>
        <p:spPr>
          <a:xfrm>
            <a:off x="2667000" y="990600"/>
            <a:ext cx="381000" cy="5715000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ahmen 4"/>
          <p:cNvSpPr/>
          <p:nvPr/>
        </p:nvSpPr>
        <p:spPr>
          <a:xfrm>
            <a:off x="1066800" y="990600"/>
            <a:ext cx="7924800" cy="152400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ahmen 5"/>
          <p:cNvSpPr/>
          <p:nvPr/>
        </p:nvSpPr>
        <p:spPr>
          <a:xfrm>
            <a:off x="6096000" y="914400"/>
            <a:ext cx="533400" cy="5791200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>
                <a:ea typeface="ＭＳ Ｐゴシック" charset="-128"/>
                <a:cs typeface="ＭＳ Ｐゴシック" charset="-128"/>
              </a:rPr>
              <a:t>Results</a:t>
            </a:r>
          </a:p>
        </p:txBody>
      </p:sp>
      <p:sp>
        <p:nvSpPr>
          <p:cNvPr id="38915" name="Inhaltsplatzhalter 8"/>
          <p:cNvSpPr>
            <a:spLocks noGrp="1"/>
          </p:cNvSpPr>
          <p:nvPr>
            <p:ph sz="half" idx="2"/>
          </p:nvPr>
        </p:nvSpPr>
        <p:spPr>
          <a:xfrm>
            <a:off x="914400" y="5029200"/>
            <a:ext cx="7875588" cy="1443038"/>
          </a:xfrm>
        </p:spPr>
        <p:txBody>
          <a:bodyPr/>
          <a:lstStyle/>
          <a:p>
            <a:pPr eaLnBrk="1" hangingPunct="1">
              <a:buClr>
                <a:srgbClr val="A2C816"/>
              </a:buClr>
            </a:pPr>
            <a:endParaRPr lang="en-US" sz="1600" dirty="0" smtClean="0">
              <a:ea typeface="ＭＳ Ｐゴシック" charset="-128"/>
              <a:cs typeface="ＭＳ Ｐゴシック" charset="-128"/>
            </a:endParaRPr>
          </a:p>
          <a:p>
            <a:pPr eaLnBrk="1" hangingPunct="1">
              <a:buClr>
                <a:srgbClr val="A2C816"/>
              </a:buClr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Evaluation</a:t>
            </a:r>
          </a:p>
          <a:p>
            <a:pPr lvl="1" eaLnBrk="1" hangingPunct="1"/>
            <a:r>
              <a:rPr lang="en-US" sz="1400" dirty="0" smtClean="0"/>
              <a:t>Unbiased correct rate</a:t>
            </a:r>
          </a:p>
          <a:p>
            <a:pPr lvl="2" eaLnBrk="1" hangingPunct="1">
              <a:buClr>
                <a:srgbClr val="A2C816"/>
              </a:buClr>
            </a:pPr>
            <a:r>
              <a:rPr lang="en-US" sz="1400" dirty="0" smtClean="0">
                <a:ea typeface="ＭＳ Ｐゴシック" charset="-128"/>
              </a:rPr>
              <a:t>Mean of the true positives per class for all categories</a:t>
            </a:r>
            <a:endParaRPr lang="en-US" sz="1600" dirty="0" smtClean="0">
              <a:ea typeface="ＭＳ Ｐゴシック" charset="-128"/>
            </a:endParaRPr>
          </a:p>
          <a:p>
            <a:pPr eaLnBrk="1" hangingPunct="1">
              <a:buFont typeface="Wingdings 2" charset="2"/>
              <a:buNone/>
            </a:pP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38916" name="Textfeld 9"/>
          <p:cNvSpPr txBox="1">
            <a:spLocks noChangeArrowheads="1"/>
          </p:cNvSpPr>
          <p:nvPr/>
        </p:nvSpPr>
        <p:spPr bwMode="auto">
          <a:xfrm>
            <a:off x="762000" y="2438400"/>
            <a:ext cx="2362200" cy="3647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2000"/>
              </a:spcBef>
              <a:buClr>
                <a:srgbClr val="A2C816"/>
              </a:buClr>
              <a:buFont typeface="Wingdings 2" charset="2"/>
              <a:buChar char=""/>
            </a:pPr>
            <a:r>
              <a:rPr lang="en-US" sz="1600" dirty="0">
                <a:solidFill>
                  <a:srgbClr val="595959"/>
                </a:solidFill>
                <a:latin typeface="Century Gothic" charset="0"/>
              </a:rPr>
              <a:t>Ground truth</a:t>
            </a:r>
          </a:p>
          <a:p>
            <a:pPr marL="685800" lvl="1" indent="-336550">
              <a:spcBef>
                <a:spcPts val="600"/>
              </a:spcBef>
              <a:buClr>
                <a:srgbClr val="51640B"/>
              </a:buClr>
              <a:buFont typeface="Wingdings 2" charset="2"/>
              <a:buChar char=""/>
            </a:pPr>
            <a:r>
              <a:rPr lang="de-DE" sz="1400" dirty="0">
                <a:solidFill>
                  <a:srgbClr val="595959"/>
                </a:solidFill>
                <a:latin typeface="Century Gothic" charset="0"/>
              </a:rPr>
              <a:t>R</a:t>
            </a:r>
            <a:r>
              <a:rPr lang="de-AT" sz="1400" dirty="0">
                <a:solidFill>
                  <a:srgbClr val="595959"/>
                </a:solidFill>
                <a:latin typeface="Century Gothic" charset="0"/>
              </a:rPr>
              <a:t>esults of study</a:t>
            </a:r>
          </a:p>
          <a:p>
            <a:pPr marL="685800" lvl="1" indent="-336550">
              <a:spcBef>
                <a:spcPts val="600"/>
              </a:spcBef>
              <a:buClr>
                <a:srgbClr val="51640B"/>
              </a:buClr>
              <a:buFont typeface="Wingdings 2" charset="2"/>
              <a:buChar char=""/>
            </a:pPr>
            <a:r>
              <a:rPr lang="de-DE" sz="1400" dirty="0">
                <a:solidFill>
                  <a:srgbClr val="595959"/>
                </a:solidFill>
                <a:latin typeface="Century Gothic" charset="0"/>
              </a:rPr>
              <a:t>A</a:t>
            </a:r>
            <a:r>
              <a:rPr lang="de-AT" sz="1400" dirty="0">
                <a:solidFill>
                  <a:srgbClr val="595959"/>
                </a:solidFill>
                <a:latin typeface="Century Gothic" charset="0"/>
              </a:rPr>
              <a:t>rtist‘s labels</a:t>
            </a:r>
          </a:p>
          <a:p>
            <a:pPr marL="685800" lvl="1" indent="-336550">
              <a:spcBef>
                <a:spcPts val="600"/>
              </a:spcBef>
              <a:buClr>
                <a:srgbClr val="51640B"/>
              </a:buClr>
              <a:buFont typeface="Wingdings 2" charset="2"/>
              <a:buChar char=""/>
            </a:pPr>
            <a:r>
              <a:rPr lang="de-DE" sz="1400" dirty="0">
                <a:solidFill>
                  <a:srgbClr val="595959"/>
                </a:solidFill>
                <a:latin typeface="Century Gothic" charset="0"/>
              </a:rPr>
              <a:t>W</a:t>
            </a:r>
            <a:r>
              <a:rPr lang="de-AT" sz="1400" dirty="0">
                <a:solidFill>
                  <a:srgbClr val="595959"/>
                </a:solidFill>
                <a:latin typeface="Century Gothic" charset="0"/>
              </a:rPr>
              <a:t>eb </a:t>
            </a:r>
            <a:r>
              <a:rPr lang="de-AT" sz="1400" dirty="0" smtClean="0">
                <a:solidFill>
                  <a:srgbClr val="595959"/>
                </a:solidFill>
                <a:latin typeface="Century Gothic" charset="0"/>
              </a:rPr>
              <a:t>votes</a:t>
            </a:r>
            <a:endParaRPr lang="de-AT" sz="1400" dirty="0" smtClean="0">
              <a:solidFill>
                <a:srgbClr val="595959"/>
              </a:solidFill>
              <a:latin typeface="Century Gothic" charset="0"/>
            </a:endParaRPr>
          </a:p>
          <a:p>
            <a:pPr marL="685800" lvl="1" indent="-336550">
              <a:spcBef>
                <a:spcPts val="600"/>
              </a:spcBef>
              <a:buClr>
                <a:srgbClr val="51640B"/>
              </a:buClr>
              <a:buFont typeface="Wingdings 2" charset="2"/>
              <a:buChar char=""/>
            </a:pPr>
            <a:endParaRPr lang="de-AT" sz="1400" dirty="0" smtClean="0">
              <a:solidFill>
                <a:srgbClr val="595959"/>
              </a:solidFill>
              <a:latin typeface="Century Gothic" charset="0"/>
            </a:endParaRPr>
          </a:p>
          <a:p>
            <a:pPr marL="228600" indent="-336550">
              <a:spcBef>
                <a:spcPts val="600"/>
              </a:spcBef>
              <a:buClr>
                <a:srgbClr val="51640B"/>
              </a:buClr>
              <a:buFont typeface="Wingdings 2" charset="2"/>
              <a:buChar char=""/>
            </a:pPr>
            <a:r>
              <a:rPr lang="de-AT" sz="1400" dirty="0" smtClean="0">
                <a:solidFill>
                  <a:srgbClr val="595959"/>
                </a:solidFill>
                <a:latin typeface="Century Gothic" charset="0"/>
              </a:rPr>
              <a:t>Feature selection results in paper</a:t>
            </a:r>
          </a:p>
          <a:p>
            <a:pPr marL="228600" indent="-336550">
              <a:spcBef>
                <a:spcPts val="600"/>
              </a:spcBef>
              <a:buClr>
                <a:srgbClr val="51640B"/>
              </a:buClr>
            </a:pPr>
            <a:endParaRPr lang="de-AT" sz="1400" dirty="0" smtClean="0">
              <a:solidFill>
                <a:srgbClr val="595959"/>
              </a:solidFill>
              <a:latin typeface="Century Gothic" charset="0"/>
            </a:endParaRPr>
          </a:p>
          <a:p>
            <a:pPr marL="228600" indent="-336550">
              <a:spcBef>
                <a:spcPts val="600"/>
              </a:spcBef>
              <a:buClr>
                <a:srgbClr val="51640B"/>
              </a:buClr>
              <a:buFont typeface="Wingdings 2" charset="2"/>
              <a:buChar char=""/>
            </a:pPr>
            <a:r>
              <a:rPr lang="de-AT" sz="1400" dirty="0" smtClean="0">
                <a:solidFill>
                  <a:srgbClr val="595959"/>
                </a:solidFill>
                <a:latin typeface="Century Gothic" charset="0"/>
              </a:rPr>
              <a:t>Compare resutls with Yanulevskaya, ICIP 2008</a:t>
            </a:r>
          </a:p>
          <a:p>
            <a:pPr marL="685800" lvl="1" indent="-336550">
              <a:spcBef>
                <a:spcPts val="600"/>
              </a:spcBef>
              <a:buClr>
                <a:srgbClr val="51640B"/>
              </a:buClr>
              <a:buFont typeface="Wingdings 2" charset="2"/>
              <a:buChar char=""/>
            </a:pPr>
            <a:endParaRPr lang="en-US" sz="1400" dirty="0" smtClean="0">
              <a:solidFill>
                <a:srgbClr val="595959"/>
              </a:solidFill>
              <a:latin typeface="Century Gothic" charset="0"/>
            </a:endParaRPr>
          </a:p>
          <a:p>
            <a:pPr marL="342900" indent="-342900">
              <a:spcBef>
                <a:spcPts val="600"/>
              </a:spcBef>
              <a:buClr>
                <a:srgbClr val="51640B"/>
              </a:buClr>
            </a:pPr>
            <a:r>
              <a:rPr lang="en-US" sz="1600" dirty="0" smtClean="0">
                <a:solidFill>
                  <a:srgbClr val="595959"/>
                </a:solidFill>
                <a:latin typeface="Century Gothic" charset="0"/>
              </a:rPr>
              <a:t>	</a:t>
            </a:r>
            <a:endParaRPr lang="en-US" sz="1400" dirty="0">
              <a:solidFill>
                <a:srgbClr val="595959"/>
              </a:solidFill>
              <a:latin typeface="Century Gothic" charset="0"/>
            </a:endParaRPr>
          </a:p>
        </p:txBody>
      </p:sp>
      <p:pic>
        <p:nvPicPr>
          <p:cNvPr id="38917" name="Inhaltsplatzhalter 7" descr="resultsART-best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113" y="2293938"/>
            <a:ext cx="5856287" cy="337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AT" smtClean="0">
                <a:ea typeface="ＭＳ Ｐゴシック" charset="-128"/>
                <a:cs typeface="ＭＳ Ｐゴシック" charset="-128"/>
              </a:rPr>
              <a:t>All data </a:t>
            </a:r>
            <a:r>
              <a:rPr lang="en-US" smtClean="0">
                <a:ea typeface="ＭＳ Ｐゴシック" charset="-128"/>
                <a:cs typeface="ＭＳ Ｐゴシック" charset="-128"/>
              </a:rPr>
              <a:t>sets</a:t>
            </a:r>
          </a:p>
        </p:txBody>
      </p:sp>
      <p:pic>
        <p:nvPicPr>
          <p:cNvPr id="40963" name="Inhaltsplatzhalter 7" descr="resultsART-best.pdf"/>
          <p:cNvPicPr>
            <a:picLocks noChangeAspect="1"/>
          </p:cNvPicPr>
          <p:nvPr/>
        </p:nvPicPr>
        <p:blipFill>
          <a:blip r:embed="rId2"/>
          <a:srcRect l="935" t="10526" r="938" b="1721"/>
          <a:stretch>
            <a:fillRect/>
          </a:stretch>
        </p:blipFill>
        <p:spPr bwMode="auto">
          <a:xfrm>
            <a:off x="452438" y="2362200"/>
            <a:ext cx="8158162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>
                <a:ea typeface="ＭＳ Ｐゴシック" charset="-128"/>
                <a:cs typeface="ＭＳ Ｐゴシック" charset="-128"/>
              </a:rPr>
              <a:t>C</a:t>
            </a:r>
            <a:r>
              <a:rPr lang="en-US" smtClean="0">
                <a:ea typeface="ＭＳ Ｐゴシック" charset="-128"/>
                <a:cs typeface="ＭＳ Ｐゴシック" charset="-128"/>
              </a:rPr>
              <a:t>lassifier vs. human?</a:t>
            </a:r>
          </a:p>
        </p:txBody>
      </p:sp>
      <p:sp>
        <p:nvSpPr>
          <p:cNvPr id="41987" name="Inhaltsplatzhalt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7569200" cy="985837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Abstract paintings</a:t>
            </a:r>
          </a:p>
          <a:p>
            <a:pPr lvl="1" eaLnBrk="1" hangingPunct="1"/>
            <a:r>
              <a:rPr lang="de-DE" smtClean="0"/>
              <a:t>H</a:t>
            </a:r>
            <a:r>
              <a:rPr lang="en-US" smtClean="0"/>
              <a:t>umans don’t agree on category either</a:t>
            </a:r>
            <a:r>
              <a:rPr lang="de-DE" smtClean="0"/>
              <a:t>…</a:t>
            </a:r>
            <a:endParaRPr lang="en-US" smtClean="0"/>
          </a:p>
        </p:txBody>
      </p:sp>
      <p:pic>
        <p:nvPicPr>
          <p:cNvPr id="41988" name="Inhaltsplatzhalter 4" descr="resultsABSTRACT-bestVShuman.pdf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981200" y="3422650"/>
            <a:ext cx="5284788" cy="31829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43011" name="Inhaltsplatzhalter 2"/>
          <p:cNvSpPr>
            <a:spLocks noGrp="1"/>
          </p:cNvSpPr>
          <p:nvPr>
            <p:ph idx="1"/>
          </p:nvPr>
        </p:nvSpPr>
        <p:spPr>
          <a:xfrm>
            <a:off x="1114425" y="2438400"/>
            <a:ext cx="7610475" cy="4267200"/>
          </a:xfrm>
        </p:spPr>
        <p:txBody>
          <a:bodyPr/>
          <a:lstStyle/>
          <a:p>
            <a:pPr eaLnBrk="1" hangingPunct="1"/>
            <a:r>
              <a:rPr lang="en-US" sz="1900" dirty="0" smtClean="0">
                <a:ea typeface="ＭＳ Ｐゴシック" charset="-128"/>
                <a:cs typeface="ＭＳ Ｐゴシック" charset="-128"/>
              </a:rPr>
              <a:t>Emotion-specific features make sense</a:t>
            </a:r>
          </a:p>
          <a:p>
            <a:pPr eaLnBrk="1" hangingPunct="1"/>
            <a:r>
              <a:rPr lang="en-US" sz="1900" dirty="0" smtClean="0">
                <a:ea typeface="ＭＳ Ｐゴシック" charset="-128"/>
                <a:cs typeface="ＭＳ Ｐゴシック" charset="-128"/>
              </a:rPr>
              <a:t>Abstract paintings survey shows that even humans are unsure about emotion without context</a:t>
            </a:r>
          </a:p>
          <a:p>
            <a:pPr eaLnBrk="1" hangingPunct="1"/>
            <a:r>
              <a:rPr lang="en-US" sz="1900" dirty="0" err="1" smtClean="0">
                <a:ea typeface="ＭＳ Ｐゴシック" charset="-128"/>
                <a:cs typeface="ＭＳ Ｐゴシック" charset="-128"/>
              </a:rPr>
              <a:t>www.imageemotion.org</a:t>
            </a:r>
            <a:endParaRPr lang="en-US" sz="1900" dirty="0" smtClean="0">
              <a:ea typeface="ＭＳ Ｐゴシック" charset="-128"/>
              <a:cs typeface="ＭＳ Ｐゴシック" charset="-128"/>
            </a:endParaRPr>
          </a:p>
          <a:p>
            <a:pPr eaLnBrk="1" hangingPunct="1"/>
            <a:r>
              <a:rPr lang="en-US" sz="1900" dirty="0" smtClean="0">
                <a:ea typeface="ＭＳ Ｐゴシック" charset="-128"/>
                <a:cs typeface="ＭＳ Ｐゴシック" charset="-128"/>
              </a:rPr>
              <a:t>Future work </a:t>
            </a:r>
          </a:p>
          <a:p>
            <a:pPr lvl="1" eaLnBrk="1" hangingPunct="1"/>
            <a:r>
              <a:rPr lang="en-US" sz="1700" dirty="0" smtClean="0"/>
              <a:t>look for other, better or fine-tuning of features and classification algorithms (e.g. more context features (e.g. grin detection), saliency based local features, etc.),.. </a:t>
            </a:r>
          </a:p>
          <a:p>
            <a:pPr lvl="1" eaLnBrk="1" hangingPunct="1"/>
            <a:r>
              <a:rPr lang="en-US" sz="1700" dirty="0" smtClean="0"/>
              <a:t>More (bigger) labeled image sets (ground truth)</a:t>
            </a:r>
            <a:endParaRPr lang="en-US" sz="1700" dirty="0" smtClean="0"/>
          </a:p>
          <a:p>
            <a:pPr lvl="1" eaLnBrk="1" hangingPunct="1"/>
            <a:r>
              <a:rPr lang="de-DE" sz="1700" dirty="0" smtClean="0"/>
              <a:t>O</a:t>
            </a:r>
            <a:r>
              <a:rPr lang="en-US" sz="1700" dirty="0" err="1" smtClean="0"/>
              <a:t>ther</a:t>
            </a:r>
            <a:r>
              <a:rPr lang="en-US" sz="1700" dirty="0" smtClean="0"/>
              <a:t> </a:t>
            </a:r>
            <a:r>
              <a:rPr lang="en-US" sz="1700" dirty="0" smtClean="0"/>
              <a:t>types of “classification”</a:t>
            </a:r>
            <a:r>
              <a:rPr lang="en-US" sz="1700" dirty="0" smtClean="0"/>
              <a:t> </a:t>
            </a:r>
            <a:endParaRPr lang="en-US" sz="1700" dirty="0" smtClean="0"/>
          </a:p>
          <a:p>
            <a:pPr lvl="2" eaLnBrk="1" hangingPunct="1"/>
            <a:r>
              <a:rPr lang="en-US" sz="1700" dirty="0" smtClean="0"/>
              <a:t> </a:t>
            </a:r>
            <a:r>
              <a:rPr lang="en-US" sz="1700" dirty="0" smtClean="0"/>
              <a:t>“emotion distribution</a:t>
            </a:r>
            <a:r>
              <a:rPr lang="en-US" sz="1700" dirty="0" smtClean="0"/>
              <a:t>”</a:t>
            </a:r>
            <a:endParaRPr lang="en-US" sz="17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we_08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36" y="304800"/>
            <a:ext cx="9239736" cy="6126163"/>
          </a:xfrm>
          <a:prstGeom prst="rect">
            <a:avLst/>
          </a:prstGeom>
        </p:spPr>
      </p:pic>
      <p:pic>
        <p:nvPicPr>
          <p:cNvPr id="6" name="Picture 5" descr="awe_083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7787547" y="726163"/>
            <a:ext cx="1432653" cy="54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fear_067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590550"/>
            <a:ext cx="5676900" cy="5676900"/>
          </a:xfrm>
          <a:prstGeom prst="rect">
            <a:avLst/>
          </a:prstGeom>
        </p:spPr>
      </p:pic>
      <p:pic>
        <p:nvPicPr>
          <p:cNvPr id="6" name="Bild 5" descr="fear_0679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6248400" y="457200"/>
            <a:ext cx="1273629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2157413"/>
            <a:ext cx="8915400" cy="87788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de-AT">
                <a:effectLst>
                  <a:outerShdw blurRad="38100" dist="38100" dir="2700000" algn="tl">
                    <a:srgbClr val="000000"/>
                  </a:outerShdw>
                </a:effectLst>
              </a:rPr>
              <a:t>Thank you!</a:t>
            </a: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5" name="Bild 4" descr="Calm_by_Andross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82" y="3200400"/>
            <a:ext cx="2387318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060" name="Bild 5" descr="Anger_Management_by_protogeny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3200400"/>
            <a:ext cx="23812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ild 9" descr="1410398234_c341320704_m.jpg"/>
          <p:cNvPicPr>
            <a:picLocks noChangeAspect="1"/>
          </p:cNvPicPr>
          <p:nvPr/>
        </p:nvPicPr>
        <p:blipFill>
          <a:blip r:embed="rId4"/>
          <a:srcRect l="15362" r="29529"/>
          <a:stretch>
            <a:fillRect/>
          </a:stretch>
        </p:blipFill>
        <p:spPr>
          <a:xfrm>
            <a:off x="6400800" y="3276600"/>
            <a:ext cx="2362200" cy="3149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5062" name="Textfeld 5"/>
          <p:cNvSpPr txBox="1">
            <a:spLocks noChangeArrowheads="1"/>
          </p:cNvSpPr>
          <p:nvPr/>
        </p:nvSpPr>
        <p:spPr bwMode="auto">
          <a:xfrm>
            <a:off x="1295400" y="228600"/>
            <a:ext cx="73914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just"/>
            <a:r>
              <a:rPr lang="de-DE" sz="1100" dirty="0" err="1">
                <a:solidFill>
                  <a:srgbClr val="D9D9D9"/>
                </a:solidFill>
              </a:rPr>
              <a:t>Reference</a:t>
            </a:r>
            <a:r>
              <a:rPr lang="de-DE" sz="1100" dirty="0">
                <a:solidFill>
                  <a:srgbClr val="D9D9D9"/>
                </a:solidFill>
              </a:rPr>
              <a:t>: Wang </a:t>
            </a:r>
            <a:r>
              <a:rPr lang="de-DE" sz="1100" dirty="0" err="1">
                <a:solidFill>
                  <a:srgbClr val="D9D9D9"/>
                </a:solidFill>
              </a:rPr>
              <a:t>Wei-ning</a:t>
            </a:r>
            <a:r>
              <a:rPr lang="de-DE" sz="1100" dirty="0">
                <a:solidFill>
                  <a:srgbClr val="D9D9D9"/>
                </a:solidFill>
              </a:rPr>
              <a:t>, Jiang </a:t>
            </a:r>
            <a:r>
              <a:rPr lang="de-DE" sz="1100" dirty="0" err="1">
                <a:solidFill>
                  <a:srgbClr val="D9D9D9"/>
                </a:solidFill>
              </a:rPr>
              <a:t>Sheng-ming</a:t>
            </a:r>
            <a:r>
              <a:rPr lang="de-DE" sz="1100" dirty="0">
                <a:solidFill>
                  <a:srgbClr val="D9D9D9"/>
                </a:solidFill>
              </a:rPr>
              <a:t>, </a:t>
            </a:r>
            <a:r>
              <a:rPr lang="de-DE" sz="1100" dirty="0" err="1">
                <a:solidFill>
                  <a:srgbClr val="D9D9D9"/>
                </a:solidFill>
              </a:rPr>
              <a:t>Yu</a:t>
            </a:r>
            <a:r>
              <a:rPr lang="de-DE" sz="1100" dirty="0">
                <a:solidFill>
                  <a:srgbClr val="D9D9D9"/>
                </a:solidFill>
              </a:rPr>
              <a:t> </a:t>
            </a:r>
            <a:r>
              <a:rPr lang="de-DE" sz="1100" dirty="0" err="1">
                <a:solidFill>
                  <a:srgbClr val="D9D9D9"/>
                </a:solidFill>
              </a:rPr>
              <a:t>Ying-lin</a:t>
            </a:r>
            <a:r>
              <a:rPr lang="de-DE" sz="1100" dirty="0">
                <a:solidFill>
                  <a:srgbClr val="D9D9D9"/>
                </a:solidFill>
              </a:rPr>
              <a:t>. Image </a:t>
            </a:r>
            <a:r>
              <a:rPr lang="de-DE" sz="1100" dirty="0" err="1">
                <a:solidFill>
                  <a:srgbClr val="D9D9D9"/>
                </a:solidFill>
              </a:rPr>
              <a:t>retrieval</a:t>
            </a:r>
            <a:r>
              <a:rPr lang="de-DE" sz="1100" dirty="0">
                <a:solidFill>
                  <a:srgbClr val="D9D9D9"/>
                </a:solidFill>
              </a:rPr>
              <a:t> </a:t>
            </a:r>
            <a:r>
              <a:rPr lang="de-DE" sz="1100" dirty="0" err="1">
                <a:solidFill>
                  <a:srgbClr val="D9D9D9"/>
                </a:solidFill>
              </a:rPr>
              <a:t>by</a:t>
            </a:r>
            <a:r>
              <a:rPr lang="de-DE" sz="1100" dirty="0">
                <a:solidFill>
                  <a:srgbClr val="D9D9D9"/>
                </a:solidFill>
              </a:rPr>
              <a:t> emotional se- </a:t>
            </a:r>
            <a:r>
              <a:rPr lang="de-DE" sz="1100" dirty="0" err="1">
                <a:solidFill>
                  <a:srgbClr val="D9D9D9"/>
                </a:solidFill>
              </a:rPr>
              <a:t>mantics</a:t>
            </a:r>
            <a:r>
              <a:rPr lang="de-DE" sz="1100" dirty="0">
                <a:solidFill>
                  <a:srgbClr val="D9D9D9"/>
                </a:solidFill>
              </a:rPr>
              <a:t>: A </a:t>
            </a:r>
            <a:r>
              <a:rPr lang="de-DE" sz="1100" dirty="0" err="1">
                <a:solidFill>
                  <a:srgbClr val="D9D9D9"/>
                </a:solidFill>
              </a:rPr>
              <a:t>study</a:t>
            </a:r>
            <a:r>
              <a:rPr lang="de-DE" sz="1100" dirty="0">
                <a:solidFill>
                  <a:srgbClr val="D9D9D9"/>
                </a:solidFill>
              </a:rPr>
              <a:t> of emotional </a:t>
            </a:r>
            <a:r>
              <a:rPr lang="de-DE" sz="1100" dirty="0" err="1">
                <a:solidFill>
                  <a:srgbClr val="D9D9D9"/>
                </a:solidFill>
              </a:rPr>
              <a:t>space</a:t>
            </a:r>
            <a:r>
              <a:rPr lang="de-DE" sz="1100" dirty="0">
                <a:solidFill>
                  <a:srgbClr val="D9D9D9"/>
                </a:solidFill>
              </a:rPr>
              <a:t> and </a:t>
            </a:r>
            <a:r>
              <a:rPr lang="de-DE" sz="1100" dirty="0" err="1">
                <a:solidFill>
                  <a:srgbClr val="D9D9D9"/>
                </a:solidFill>
              </a:rPr>
              <a:t>feature</a:t>
            </a:r>
            <a:r>
              <a:rPr lang="de-DE" sz="1100" dirty="0">
                <a:solidFill>
                  <a:srgbClr val="D9D9D9"/>
                </a:solidFill>
              </a:rPr>
              <a:t> </a:t>
            </a:r>
            <a:r>
              <a:rPr lang="de-DE" sz="1100" dirty="0" err="1">
                <a:solidFill>
                  <a:srgbClr val="D9D9D9"/>
                </a:solidFill>
              </a:rPr>
              <a:t>extraction</a:t>
            </a:r>
            <a:r>
              <a:rPr lang="de-DE" sz="1100" dirty="0">
                <a:solidFill>
                  <a:srgbClr val="D9D9D9"/>
                </a:solidFill>
              </a:rPr>
              <a:t>. IEEE International </a:t>
            </a:r>
            <a:r>
              <a:rPr lang="de-DE" sz="1100" dirty="0" err="1">
                <a:solidFill>
                  <a:srgbClr val="D9D9D9"/>
                </a:solidFill>
              </a:rPr>
              <a:t>Conference</a:t>
            </a:r>
            <a:r>
              <a:rPr lang="de-DE" sz="1100" dirty="0">
                <a:solidFill>
                  <a:srgbClr val="D9D9D9"/>
                </a:solidFill>
              </a:rPr>
              <a:t> on Systems, Man and </a:t>
            </a:r>
            <a:r>
              <a:rPr lang="de-DE" sz="1100" dirty="0" err="1">
                <a:solidFill>
                  <a:srgbClr val="D9D9D9"/>
                </a:solidFill>
              </a:rPr>
              <a:t>Cybernetics</a:t>
            </a:r>
            <a:r>
              <a:rPr lang="de-DE" sz="1100" dirty="0">
                <a:solidFill>
                  <a:srgbClr val="D9D9D9"/>
                </a:solidFill>
              </a:rPr>
              <a:t>, 4(Issue 8-11):3534 – 3539, </a:t>
            </a:r>
            <a:r>
              <a:rPr lang="de-DE" sz="1100" dirty="0" err="1">
                <a:solidFill>
                  <a:srgbClr val="D9D9D9"/>
                </a:solidFill>
              </a:rPr>
              <a:t>Oct</a:t>
            </a:r>
            <a:r>
              <a:rPr lang="de-DE" sz="1100" dirty="0">
                <a:solidFill>
                  <a:srgbClr val="D9D9D9"/>
                </a:solidFill>
              </a:rPr>
              <a:t>. 2006. </a:t>
            </a:r>
          </a:p>
          <a:p>
            <a:pPr algn="just"/>
            <a:endParaRPr lang="de-DE" sz="1100" dirty="0">
              <a:solidFill>
                <a:srgbClr val="D9D9D9"/>
              </a:solidFill>
            </a:endParaRPr>
          </a:p>
          <a:p>
            <a:pPr algn="just"/>
            <a:r>
              <a:rPr lang="de-DE" sz="1100" dirty="0">
                <a:solidFill>
                  <a:srgbClr val="D9D9D9"/>
                </a:solidFill>
              </a:rPr>
              <a:t>V. </a:t>
            </a:r>
            <a:r>
              <a:rPr lang="de-DE" sz="1100" dirty="0" err="1">
                <a:solidFill>
                  <a:srgbClr val="D9D9D9"/>
                </a:solidFill>
              </a:rPr>
              <a:t>Yanulevskaya</a:t>
            </a:r>
            <a:r>
              <a:rPr lang="de-DE" sz="1100" dirty="0">
                <a:solidFill>
                  <a:srgbClr val="D9D9D9"/>
                </a:solidFill>
              </a:rPr>
              <a:t>, J. C. van </a:t>
            </a:r>
            <a:r>
              <a:rPr lang="de-DE" sz="1100" dirty="0" err="1">
                <a:solidFill>
                  <a:srgbClr val="D9D9D9"/>
                </a:solidFill>
              </a:rPr>
              <a:t>Gemert</a:t>
            </a:r>
            <a:r>
              <a:rPr lang="de-DE" sz="1100" dirty="0">
                <a:solidFill>
                  <a:srgbClr val="D9D9D9"/>
                </a:solidFill>
              </a:rPr>
              <a:t>, K. Roth, A. K. </a:t>
            </a:r>
            <a:r>
              <a:rPr lang="de-DE" sz="1100" dirty="0" err="1">
                <a:solidFill>
                  <a:srgbClr val="D9D9D9"/>
                </a:solidFill>
              </a:rPr>
              <a:t>Herbold</a:t>
            </a:r>
            <a:r>
              <a:rPr lang="de-DE" sz="1100" dirty="0">
                <a:solidFill>
                  <a:srgbClr val="D9D9D9"/>
                </a:solidFill>
              </a:rPr>
              <a:t>, N. </a:t>
            </a:r>
            <a:r>
              <a:rPr lang="de-DE" sz="1100" dirty="0" err="1">
                <a:solidFill>
                  <a:srgbClr val="D9D9D9"/>
                </a:solidFill>
              </a:rPr>
              <a:t>Sebe</a:t>
            </a:r>
            <a:r>
              <a:rPr lang="de-DE" sz="1100" dirty="0">
                <a:solidFill>
                  <a:srgbClr val="D9D9D9"/>
                </a:solidFill>
              </a:rPr>
              <a:t>, and J. M. </a:t>
            </a:r>
            <a:r>
              <a:rPr lang="de-DE" sz="1100" dirty="0" err="1">
                <a:solidFill>
                  <a:srgbClr val="D9D9D9"/>
                </a:solidFill>
              </a:rPr>
              <a:t>Geusebroek</a:t>
            </a:r>
            <a:r>
              <a:rPr lang="de-DE" sz="1100" dirty="0">
                <a:solidFill>
                  <a:srgbClr val="D9D9D9"/>
                </a:solidFill>
              </a:rPr>
              <a:t>. Emotional </a:t>
            </a:r>
            <a:r>
              <a:rPr lang="de-DE" sz="1100" dirty="0" err="1">
                <a:solidFill>
                  <a:srgbClr val="D9D9D9"/>
                </a:solidFill>
              </a:rPr>
              <a:t>valence</a:t>
            </a:r>
            <a:r>
              <a:rPr lang="de-DE" sz="1100" dirty="0">
                <a:solidFill>
                  <a:srgbClr val="D9D9D9"/>
                </a:solidFill>
              </a:rPr>
              <a:t> </a:t>
            </a:r>
            <a:r>
              <a:rPr lang="de-DE" sz="1100" dirty="0" err="1">
                <a:solidFill>
                  <a:srgbClr val="D9D9D9"/>
                </a:solidFill>
              </a:rPr>
              <a:t>categorization</a:t>
            </a:r>
            <a:r>
              <a:rPr lang="de-DE" sz="1100" dirty="0">
                <a:solidFill>
                  <a:srgbClr val="D9D9D9"/>
                </a:solidFill>
              </a:rPr>
              <a:t> </a:t>
            </a:r>
            <a:r>
              <a:rPr lang="de-DE" sz="1100" dirty="0" err="1">
                <a:solidFill>
                  <a:srgbClr val="D9D9D9"/>
                </a:solidFill>
              </a:rPr>
              <a:t>using</a:t>
            </a:r>
            <a:r>
              <a:rPr lang="de-DE" sz="1100" dirty="0">
                <a:solidFill>
                  <a:srgbClr val="D9D9D9"/>
                </a:solidFill>
              </a:rPr>
              <a:t> </a:t>
            </a:r>
            <a:r>
              <a:rPr lang="de-DE" sz="1100" dirty="0" err="1">
                <a:solidFill>
                  <a:srgbClr val="D9D9D9"/>
                </a:solidFill>
              </a:rPr>
              <a:t>holistic</a:t>
            </a:r>
            <a:r>
              <a:rPr lang="de-DE" sz="1100" dirty="0">
                <a:solidFill>
                  <a:srgbClr val="D9D9D9"/>
                </a:solidFill>
              </a:rPr>
              <a:t> image </a:t>
            </a:r>
            <a:r>
              <a:rPr lang="de-DE" sz="1100" dirty="0" err="1">
                <a:solidFill>
                  <a:srgbClr val="D9D9D9"/>
                </a:solidFill>
              </a:rPr>
              <a:t>features</a:t>
            </a:r>
            <a:r>
              <a:rPr lang="de-DE" sz="1100" dirty="0">
                <a:solidFill>
                  <a:srgbClr val="D9D9D9"/>
                </a:solidFill>
              </a:rPr>
              <a:t>. In IEEE International </a:t>
            </a:r>
            <a:r>
              <a:rPr lang="de-DE" sz="1100" dirty="0" err="1">
                <a:solidFill>
                  <a:srgbClr val="D9D9D9"/>
                </a:solidFill>
              </a:rPr>
              <a:t>Conference</a:t>
            </a:r>
            <a:r>
              <a:rPr lang="de-DE" sz="1100" dirty="0">
                <a:solidFill>
                  <a:srgbClr val="D9D9D9"/>
                </a:solidFill>
              </a:rPr>
              <a:t> on Image </a:t>
            </a:r>
            <a:r>
              <a:rPr lang="de-DE" sz="1100" dirty="0" err="1">
                <a:solidFill>
                  <a:srgbClr val="D9D9D9"/>
                </a:solidFill>
              </a:rPr>
              <a:t>Processing</a:t>
            </a:r>
            <a:r>
              <a:rPr lang="de-DE" sz="1100" dirty="0">
                <a:solidFill>
                  <a:srgbClr val="D9D9D9"/>
                </a:solidFill>
              </a:rPr>
              <a:t>, 2008. </a:t>
            </a:r>
            <a:endParaRPr lang="en-US" sz="1100" dirty="0">
              <a:solidFill>
                <a:srgbClr val="D9D9D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Context &amp; Motivation</a:t>
            </a:r>
          </a:p>
        </p:txBody>
      </p:sp>
      <p:sp>
        <p:nvSpPr>
          <p:cNvPr id="21507" name="Inhaltsplatzhalter 2"/>
          <p:cNvSpPr>
            <a:spLocks noGrp="1"/>
          </p:cNvSpPr>
          <p:nvPr>
            <p:ph idx="1"/>
          </p:nvPr>
        </p:nvSpPr>
        <p:spPr>
          <a:xfrm>
            <a:off x="1114425" y="2362200"/>
            <a:ext cx="7610475" cy="13716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Retrieval of „emotional“ images?</a:t>
            </a:r>
          </a:p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Publications few, recent and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en-US" b="1" dirty="0" smtClean="0">
                <a:ea typeface="ＭＳ Ｐゴシック" charset="-128"/>
                <a:cs typeface="ＭＳ Ｐゴシック" charset="-128"/>
              </a:rPr>
              <a:t>not </a:t>
            </a:r>
            <a:r>
              <a:rPr lang="en-US" b="1" dirty="0" smtClean="0">
                <a:ea typeface="ＭＳ Ｐゴシック" charset="-128"/>
                <a:cs typeface="ＭＳ Ｐゴシック" charset="-128"/>
              </a:rPr>
              <a:t>comparable</a:t>
            </a:r>
            <a:endParaRPr lang="en-US" b="1" dirty="0" smtClean="0">
              <a:ea typeface="ＭＳ Ｐゴシック" charset="-128"/>
              <a:cs typeface="ＭＳ Ｐゴシック" charset="-128"/>
            </a:endParaRPr>
          </a:p>
          <a:p>
            <a:pPr eaLnBrk="1" hangingPunct="1"/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 eaLnBrk="1" hangingPunct="1"/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 eaLnBrk="1" hangingPunct="1"/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1143000" y="3754438"/>
          <a:ext cx="7696200" cy="2272665"/>
        </p:xfrm>
        <a:graphic>
          <a:graphicData uri="http://schemas.openxmlformats.org/drawingml/2006/table">
            <a:tbl>
              <a:tblPr/>
              <a:tblGrid>
                <a:gridCol w="3848100"/>
                <a:gridCol w="38481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-107" charset="0"/>
                          <a:ea typeface="Arial" pitchFamily="-107" charset="0"/>
                          <a:cs typeface="Arial" pitchFamily="-107" charset="0"/>
                        </a:rPr>
                        <a:t>Critique of State of the Art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itchFamily="-107" charset="0"/>
                          <a:ea typeface="Arial" pitchFamily="-107" charset="0"/>
                          <a:cs typeface="Arial" pitchFamily="-107" charset="0"/>
                        </a:rPr>
                        <a:t>Contribution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-107" charset="0"/>
                          <a:ea typeface="Arial" pitchFamily="-107" charset="0"/>
                          <a:cs typeface="Arial" pitchFamily="-107" charset="0"/>
                        </a:rPr>
                        <a:t>-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-107" charset="0"/>
                          <a:ea typeface="Arial" pitchFamily="-107" charset="0"/>
                          <a:cs typeface="Arial" pitchFamily="-107" charset="0"/>
                        </a:rPr>
                        <a:t> arbitrary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-107" charset="0"/>
                          <a:ea typeface="Arial" pitchFamily="-107" charset="0"/>
                          <a:cs typeface="Arial" pitchFamily="-107" charset="0"/>
                        </a:rPr>
                        <a:t>emotional categories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B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-107" charset="0"/>
                          <a:ea typeface="Arial" pitchFamily="-107" charset="0"/>
                          <a:cs typeface="Arial" pitchFamily="-107" charset="0"/>
                        </a:rPr>
                        <a:t>+ emotional categories from an extensive psychological study (IAPS)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BC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-107" charset="0"/>
                          <a:ea typeface="Arial" pitchFamily="-107" charset="0"/>
                          <a:cs typeface="Arial" pitchFamily="-107" charset="0"/>
                        </a:rPr>
                        <a:t>- Unknown image sets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-107" charset="0"/>
                          <a:ea typeface="Arial" pitchFamily="-107" charset="0"/>
                          <a:cs typeface="Arial" pitchFamily="-107" charset="0"/>
                        </a:rPr>
                        <a:t>+ Available sets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5E7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-107" charset="0"/>
                          <a:ea typeface="Arial" pitchFamily="-107" charset="0"/>
                          <a:cs typeface="Arial" pitchFamily="-107" charset="0"/>
                        </a:rPr>
                        <a:t>- Unclear evaluation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B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-107" charset="0"/>
                          <a:ea typeface="Arial" pitchFamily="-107" charset="0"/>
                          <a:cs typeface="Arial" pitchFamily="-107" charset="0"/>
                        </a:rPr>
                        <a:t>+ Unbiased correct rate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BC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-107" charset="0"/>
                          <a:ea typeface="Arial" pitchFamily="-107" charset="0"/>
                          <a:cs typeface="Arial" pitchFamily="-107" charset="0"/>
                        </a:rPr>
                        <a:t>- General features with implicit relationship to output emotions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itchFamily="-107" charset="0"/>
                          <a:ea typeface="Arial" pitchFamily="-107" charset="0"/>
                          <a:cs typeface="Arial" pitchFamily="-107" charset="0"/>
                        </a:rPr>
                        <a:t>+ Specific features designed to express emotional aspects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5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de-AT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How to measure affect?</a:t>
            </a:r>
            <a:endParaRPr lang="en-US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8676" name="Content Placeholder 2"/>
          <p:cNvSpPr>
            <a:spLocks noGrp="1"/>
          </p:cNvSpPr>
          <p:nvPr>
            <p:ph idx="1"/>
          </p:nvPr>
        </p:nvSpPr>
        <p:spPr>
          <a:xfrm>
            <a:off x="838200" y="2133600"/>
            <a:ext cx="50292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300" smtClean="0">
                <a:ea typeface="ＭＳ Ｐゴシック" charset="-128"/>
                <a:cs typeface="ＭＳ Ｐゴシック" charset="-128"/>
              </a:rPr>
              <a:t>“Affect”- definition:</a:t>
            </a:r>
            <a:br>
              <a:rPr lang="en-US" sz="1300" smtClean="0">
                <a:ea typeface="ＭＳ Ｐゴシック" charset="-128"/>
                <a:cs typeface="ＭＳ Ｐゴシック" charset="-128"/>
              </a:rPr>
            </a:br>
            <a:r>
              <a:rPr lang="en-US" sz="1300" smtClean="0">
                <a:ea typeface="ＭＳ Ｐゴシック" charset="-128"/>
                <a:cs typeface="ＭＳ Ｐゴシック" charset="-128"/>
              </a:rPr>
              <a:t>The conscious subjective aspect of feeling or emotion.</a:t>
            </a:r>
          </a:p>
          <a:p>
            <a:pPr eaLnBrk="1" hangingPunct="1">
              <a:lnSpc>
                <a:spcPct val="80000"/>
              </a:lnSpc>
            </a:pPr>
            <a:r>
              <a:rPr lang="de-DE" sz="1300" smtClean="0">
                <a:ea typeface="ＭＳ Ｐゴシック" charset="-128"/>
                <a:cs typeface="ＭＳ Ｐゴシック" charset="-128"/>
              </a:rPr>
              <a:t>I</a:t>
            </a:r>
            <a:r>
              <a:rPr lang="en-US" sz="1300" smtClean="0">
                <a:ea typeface="ＭＳ Ｐゴシック" charset="-128"/>
                <a:cs typeface="ＭＳ Ｐゴシック" charset="-128"/>
              </a:rPr>
              <a:t>ndividual vs. common</a:t>
            </a:r>
            <a:endParaRPr lang="de-AT" sz="1300" smtClean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de-AT" sz="1300" smtClean="0">
                <a:ea typeface="ＭＳ Ｐゴシック" charset="-128"/>
                <a:cs typeface="ＭＳ Ｐゴシック" charset="-128"/>
              </a:rPr>
              <a:t>Psychological model</a:t>
            </a:r>
          </a:p>
          <a:p>
            <a:pPr lvl="1" eaLnBrk="1" hangingPunct="1">
              <a:lnSpc>
                <a:spcPct val="80000"/>
              </a:lnSpc>
            </a:pPr>
            <a:r>
              <a:rPr lang="de-AT" sz="1500" smtClean="0"/>
              <a:t>Valence </a:t>
            </a:r>
          </a:p>
          <a:p>
            <a:pPr lvl="1" eaLnBrk="1" hangingPunct="1">
              <a:lnSpc>
                <a:spcPct val="80000"/>
              </a:lnSpc>
            </a:pPr>
            <a:r>
              <a:rPr lang="de-AT" sz="1500" smtClean="0"/>
              <a:t>Arousal</a:t>
            </a:r>
          </a:p>
          <a:p>
            <a:pPr lvl="1" eaLnBrk="1" hangingPunct="1">
              <a:lnSpc>
                <a:spcPct val="80000"/>
              </a:lnSpc>
            </a:pPr>
            <a:r>
              <a:rPr lang="de-AT" sz="1500" smtClean="0"/>
              <a:t>(Dominance)</a:t>
            </a:r>
          </a:p>
          <a:p>
            <a:pPr eaLnBrk="1" hangingPunct="1">
              <a:lnSpc>
                <a:spcPct val="80000"/>
              </a:lnSpc>
            </a:pPr>
            <a:r>
              <a:rPr lang="de-AT" sz="1300" smtClean="0">
                <a:ea typeface="ＭＳ Ｐゴシック" charset="-128"/>
                <a:cs typeface="ＭＳ Ｐゴシック" charset="-128"/>
              </a:rPr>
              <a:t>Emotional categories by Mikels et al.:</a:t>
            </a:r>
          </a:p>
          <a:p>
            <a:pPr lvl="1" eaLnBrk="1" hangingPunct="1">
              <a:lnSpc>
                <a:spcPct val="80000"/>
              </a:lnSpc>
            </a:pPr>
            <a:r>
              <a:rPr lang="de-AT" sz="1500" smtClean="0"/>
              <a:t>Amusement</a:t>
            </a:r>
          </a:p>
          <a:p>
            <a:pPr lvl="1" eaLnBrk="1" hangingPunct="1">
              <a:lnSpc>
                <a:spcPct val="80000"/>
              </a:lnSpc>
            </a:pPr>
            <a:r>
              <a:rPr lang="de-AT" sz="1500" smtClean="0"/>
              <a:t>Awe </a:t>
            </a:r>
          </a:p>
          <a:p>
            <a:pPr lvl="1" eaLnBrk="1" hangingPunct="1">
              <a:lnSpc>
                <a:spcPct val="80000"/>
              </a:lnSpc>
            </a:pPr>
            <a:r>
              <a:rPr lang="de-AT" sz="1500" smtClean="0"/>
              <a:t>Excitement</a:t>
            </a:r>
          </a:p>
          <a:p>
            <a:pPr lvl="1" eaLnBrk="1" hangingPunct="1">
              <a:lnSpc>
                <a:spcPct val="80000"/>
              </a:lnSpc>
            </a:pPr>
            <a:r>
              <a:rPr lang="de-AT" sz="1500" smtClean="0"/>
              <a:t>Contentment</a:t>
            </a:r>
          </a:p>
          <a:p>
            <a:pPr lvl="1" eaLnBrk="1" hangingPunct="1">
              <a:lnSpc>
                <a:spcPct val="80000"/>
              </a:lnSpc>
            </a:pPr>
            <a:r>
              <a:rPr lang="de-AT" sz="1500" smtClean="0"/>
              <a:t>Anger</a:t>
            </a:r>
          </a:p>
          <a:p>
            <a:pPr lvl="1" eaLnBrk="1" hangingPunct="1">
              <a:lnSpc>
                <a:spcPct val="80000"/>
              </a:lnSpc>
            </a:pPr>
            <a:r>
              <a:rPr lang="de-AT" sz="1500" smtClean="0"/>
              <a:t>Disgust</a:t>
            </a:r>
          </a:p>
          <a:p>
            <a:pPr lvl="1" eaLnBrk="1" hangingPunct="1">
              <a:lnSpc>
                <a:spcPct val="80000"/>
              </a:lnSpc>
            </a:pPr>
            <a:r>
              <a:rPr lang="de-AT" sz="1500" smtClean="0"/>
              <a:t>Fear</a:t>
            </a:r>
          </a:p>
          <a:p>
            <a:pPr lvl="1" eaLnBrk="1" hangingPunct="1">
              <a:lnSpc>
                <a:spcPct val="80000"/>
              </a:lnSpc>
            </a:pPr>
            <a:r>
              <a:rPr lang="de-AT" sz="1500" smtClean="0"/>
              <a:t>Sad</a:t>
            </a:r>
          </a:p>
        </p:txBody>
      </p:sp>
      <p:pic>
        <p:nvPicPr>
          <p:cNvPr id="28677" name="Picture 5" descr="VAspac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10363" y="2133600"/>
            <a:ext cx="220662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 descr="emotion-mapp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78425" y="4495800"/>
            <a:ext cx="3813175" cy="212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>
                <a:ea typeface="ＭＳ Ｐゴシック" charset="-128"/>
                <a:cs typeface="ＭＳ Ｐゴシック" charset="-128"/>
              </a:rPr>
              <a:t>System flow:</a:t>
            </a:r>
          </a:p>
        </p:txBody>
      </p:sp>
      <p:pic>
        <p:nvPicPr>
          <p:cNvPr id="29699" name="Inhaltsplatzhalter 4" descr="da - 09-29-2009 11-51.pdf"/>
          <p:cNvPicPr>
            <a:picLocks noGrp="1" noChangeAspect="1"/>
          </p:cNvPicPr>
          <p:nvPr>
            <p:ph idx="1"/>
          </p:nvPr>
        </p:nvPicPr>
        <p:blipFill>
          <a:blip r:embed="rId2"/>
          <a:srcRect l="-4594" t="2679" r="761" b="4492"/>
          <a:stretch>
            <a:fillRect/>
          </a:stretch>
        </p:blipFill>
        <p:spPr>
          <a:xfrm>
            <a:off x="4191000" y="457200"/>
            <a:ext cx="4953000" cy="6267450"/>
          </a:xfrm>
        </p:spPr>
      </p:pic>
      <p:sp>
        <p:nvSpPr>
          <p:cNvPr id="29700" name="Rechteck 3"/>
          <p:cNvSpPr>
            <a:spLocks noChangeArrowheads="1"/>
          </p:cNvSpPr>
          <p:nvPr/>
        </p:nvSpPr>
        <p:spPr bwMode="auto">
          <a:xfrm>
            <a:off x="609600" y="4114800"/>
            <a:ext cx="3886200" cy="232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2000"/>
              </a:spcBef>
              <a:buClr>
                <a:srgbClr val="A2C816"/>
              </a:buClr>
              <a:buFont typeface="Wingdings 2" charset="2"/>
              <a:buChar char=""/>
            </a:pPr>
            <a:r>
              <a:rPr lang="en-US" sz="1800">
                <a:solidFill>
                  <a:srgbClr val="595959"/>
                </a:solidFill>
                <a:latin typeface="Century Gothic" charset="0"/>
              </a:rPr>
              <a:t>Feature vector: 114 numbers</a:t>
            </a:r>
          </a:p>
          <a:p>
            <a:pPr marL="342900" indent="-342900">
              <a:spcBef>
                <a:spcPts val="2000"/>
              </a:spcBef>
              <a:buClr>
                <a:srgbClr val="A2C816"/>
              </a:buClr>
              <a:buFont typeface="Wingdings 2" charset="2"/>
              <a:buChar char=""/>
            </a:pPr>
            <a:r>
              <a:rPr lang="en-US" sz="1800">
                <a:solidFill>
                  <a:srgbClr val="595959"/>
                </a:solidFill>
                <a:latin typeface="Century Gothic" charset="0"/>
              </a:rPr>
              <a:t>K-Fold Cross-Validation</a:t>
            </a:r>
          </a:p>
          <a:p>
            <a:pPr marL="685800" lvl="1" indent="-336550">
              <a:spcBef>
                <a:spcPts val="600"/>
              </a:spcBef>
              <a:buClr>
                <a:srgbClr val="51640B"/>
              </a:buClr>
              <a:buFont typeface="Wingdings 2" charset="2"/>
              <a:buChar char=""/>
            </a:pPr>
            <a:r>
              <a:rPr lang="en-US" sz="1600">
                <a:solidFill>
                  <a:srgbClr val="595959"/>
                </a:solidFill>
                <a:latin typeface="Century Gothic" charset="0"/>
              </a:rPr>
              <a:t>Separates the data into training and test sets</a:t>
            </a:r>
          </a:p>
          <a:p>
            <a:pPr marL="342900" indent="-342900">
              <a:spcBef>
                <a:spcPts val="2000"/>
              </a:spcBef>
              <a:buClr>
                <a:srgbClr val="A2C816"/>
              </a:buClr>
              <a:buFont typeface="Wingdings 2" charset="2"/>
              <a:buChar char=""/>
            </a:pPr>
            <a:r>
              <a:rPr lang="en-US" sz="1800">
                <a:solidFill>
                  <a:srgbClr val="595959"/>
                </a:solidFill>
                <a:latin typeface="Century Gothic" charset="0"/>
              </a:rPr>
              <a:t>Machine Learning approach</a:t>
            </a:r>
          </a:p>
          <a:p>
            <a:pPr marL="685800" lvl="1" indent="-336550">
              <a:spcBef>
                <a:spcPts val="600"/>
              </a:spcBef>
              <a:buClr>
                <a:srgbClr val="51640B"/>
              </a:buClr>
              <a:buFont typeface="Wingdings 2" charset="2"/>
              <a:buChar char=""/>
            </a:pPr>
            <a:r>
              <a:rPr lang="en-US" sz="1600">
                <a:solidFill>
                  <a:srgbClr val="595959"/>
                </a:solidFill>
                <a:latin typeface="Century Gothic" charset="0"/>
              </a:rPr>
              <a:t>Naive Bayes classifier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Preprocessing</a:t>
            </a:r>
          </a:p>
        </p:txBody>
      </p:sp>
      <p:sp>
        <p:nvSpPr>
          <p:cNvPr id="30723" name="Inhaltsplatzhalter 2"/>
          <p:cNvSpPr>
            <a:spLocks noGrp="1"/>
          </p:cNvSpPr>
          <p:nvPr>
            <p:ph idx="1"/>
          </p:nvPr>
        </p:nvSpPr>
        <p:spPr>
          <a:xfrm>
            <a:off x="1114425" y="2362200"/>
            <a:ext cx="3457575" cy="3903663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Resizing</a:t>
            </a:r>
          </a:p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Cropping</a:t>
            </a:r>
          </a:p>
          <a:p>
            <a:pPr lvl="1" eaLnBrk="1" hangingPunct="1"/>
            <a:r>
              <a:rPr lang="en-US" dirty="0" smtClean="0"/>
              <a:t>Hough transform</a:t>
            </a:r>
          </a:p>
          <a:p>
            <a:pPr lvl="1" eaLnBrk="1" hangingPunct="1"/>
            <a:r>
              <a:rPr lang="en-US" dirty="0" smtClean="0"/>
              <a:t>Canny edge</a:t>
            </a:r>
          </a:p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Color 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space</a:t>
            </a:r>
          </a:p>
          <a:p>
            <a:pPr lvl="1" eaLnBrk="1" hangingPunct="1"/>
            <a:r>
              <a:rPr lang="en-US" dirty="0" smtClean="0"/>
              <a:t>RGB to IHSL </a:t>
            </a:r>
          </a:p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Segmentation</a:t>
            </a:r>
          </a:p>
          <a:p>
            <a:pPr lvl="1" eaLnBrk="1" hangingPunct="1"/>
            <a:r>
              <a:rPr lang="de-DE" dirty="0" smtClean="0"/>
              <a:t>W</a:t>
            </a:r>
            <a:r>
              <a:rPr lang="en-US" dirty="0" err="1" smtClean="0"/>
              <a:t>atershed</a:t>
            </a:r>
            <a:r>
              <a:rPr lang="en-US" dirty="0" smtClean="0"/>
              <a:t>/waterfall algorithm</a:t>
            </a:r>
          </a:p>
        </p:txBody>
      </p:sp>
      <p:pic>
        <p:nvPicPr>
          <p:cNvPr id="30724" name="Bild 3" descr="ihls.t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4800" y="3810000"/>
            <a:ext cx="4800600" cy="135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Bild 4" descr="segment.t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5408613"/>
            <a:ext cx="3581400" cy="122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Bild 5" descr="crop3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2054225"/>
            <a:ext cx="3429000" cy="152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7" name="Textfeld 6"/>
          <p:cNvSpPr txBox="1">
            <a:spLocks noChangeArrowheads="1"/>
          </p:cNvSpPr>
          <p:nvPr/>
        </p:nvSpPr>
        <p:spPr bwMode="auto">
          <a:xfrm>
            <a:off x="5562600" y="3429000"/>
            <a:ext cx="1143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de-DE" sz="1100">
                <a:solidFill>
                  <a:srgbClr val="474747"/>
                </a:solidFill>
              </a:rPr>
              <a:t>Hough space</a:t>
            </a:r>
          </a:p>
        </p:txBody>
      </p:sp>
      <p:sp>
        <p:nvSpPr>
          <p:cNvPr id="30728" name="Textfeld 7"/>
          <p:cNvSpPr txBox="1">
            <a:spLocks noChangeArrowheads="1"/>
          </p:cNvSpPr>
          <p:nvPr/>
        </p:nvSpPr>
        <p:spPr bwMode="auto">
          <a:xfrm>
            <a:off x="6781800" y="3429000"/>
            <a:ext cx="1143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de-DE" sz="1100">
                <a:solidFill>
                  <a:srgbClr val="474747"/>
                </a:solidFill>
              </a:rPr>
              <a:t>m</a:t>
            </a:r>
            <a:r>
              <a:rPr lang="de-AT" sz="1100">
                <a:solidFill>
                  <a:srgbClr val="474747"/>
                </a:solidFill>
              </a:rPr>
              <a:t>ain lines</a:t>
            </a:r>
            <a:endParaRPr lang="de-DE" sz="1100">
              <a:solidFill>
                <a:srgbClr val="474747"/>
              </a:solidFill>
            </a:endParaRPr>
          </a:p>
        </p:txBody>
      </p:sp>
      <p:sp>
        <p:nvSpPr>
          <p:cNvPr id="30729" name="Textfeld 8"/>
          <p:cNvSpPr txBox="1">
            <a:spLocks noChangeArrowheads="1"/>
          </p:cNvSpPr>
          <p:nvPr/>
        </p:nvSpPr>
        <p:spPr bwMode="auto">
          <a:xfrm>
            <a:off x="7924800" y="3429000"/>
            <a:ext cx="1143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de-DE" sz="1100">
                <a:solidFill>
                  <a:srgbClr val="474747"/>
                </a:solidFill>
              </a:rPr>
              <a:t>c</a:t>
            </a:r>
            <a:r>
              <a:rPr lang="de-AT" sz="1100">
                <a:solidFill>
                  <a:srgbClr val="474747"/>
                </a:solidFill>
              </a:rPr>
              <a:t>ropped image</a:t>
            </a:r>
            <a:endParaRPr lang="de-DE" sz="1100">
              <a:solidFill>
                <a:srgbClr val="474747"/>
              </a:solidFill>
            </a:endParaRPr>
          </a:p>
        </p:txBody>
      </p:sp>
      <p:sp>
        <p:nvSpPr>
          <p:cNvPr id="30730" name="Textfeld 9"/>
          <p:cNvSpPr txBox="1">
            <a:spLocks noChangeArrowheads="1"/>
          </p:cNvSpPr>
          <p:nvPr/>
        </p:nvSpPr>
        <p:spPr bwMode="auto">
          <a:xfrm>
            <a:off x="4038600" y="5105400"/>
            <a:ext cx="1143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de-AT" sz="1100">
                <a:solidFill>
                  <a:srgbClr val="474747"/>
                </a:solidFill>
              </a:rPr>
              <a:t>original</a:t>
            </a:r>
            <a:endParaRPr lang="de-DE" sz="1100">
              <a:solidFill>
                <a:srgbClr val="474747"/>
              </a:solidFill>
            </a:endParaRPr>
          </a:p>
        </p:txBody>
      </p:sp>
      <p:sp>
        <p:nvSpPr>
          <p:cNvPr id="30731" name="Textfeld 10"/>
          <p:cNvSpPr txBox="1">
            <a:spLocks noChangeArrowheads="1"/>
          </p:cNvSpPr>
          <p:nvPr/>
        </p:nvSpPr>
        <p:spPr bwMode="auto">
          <a:xfrm>
            <a:off x="4953000" y="5105400"/>
            <a:ext cx="1143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de-AT" sz="1100">
                <a:solidFill>
                  <a:srgbClr val="474747"/>
                </a:solidFill>
              </a:rPr>
              <a:t>Hue</a:t>
            </a:r>
            <a:endParaRPr lang="de-DE" sz="1100">
              <a:solidFill>
                <a:srgbClr val="474747"/>
              </a:solidFill>
            </a:endParaRPr>
          </a:p>
        </p:txBody>
      </p:sp>
      <p:sp>
        <p:nvSpPr>
          <p:cNvPr id="30732" name="Textfeld 11"/>
          <p:cNvSpPr txBox="1">
            <a:spLocks noChangeArrowheads="1"/>
          </p:cNvSpPr>
          <p:nvPr/>
        </p:nvSpPr>
        <p:spPr bwMode="auto">
          <a:xfrm>
            <a:off x="5943600" y="5105400"/>
            <a:ext cx="1143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de-AT" sz="1100">
                <a:solidFill>
                  <a:srgbClr val="474747"/>
                </a:solidFill>
              </a:rPr>
              <a:t>Brightness</a:t>
            </a:r>
            <a:endParaRPr lang="de-DE" sz="1100">
              <a:solidFill>
                <a:srgbClr val="474747"/>
              </a:solidFill>
            </a:endParaRPr>
          </a:p>
        </p:txBody>
      </p:sp>
      <p:sp>
        <p:nvSpPr>
          <p:cNvPr id="30733" name="Textfeld 12"/>
          <p:cNvSpPr txBox="1">
            <a:spLocks noChangeArrowheads="1"/>
          </p:cNvSpPr>
          <p:nvPr/>
        </p:nvSpPr>
        <p:spPr bwMode="auto">
          <a:xfrm>
            <a:off x="6858000" y="5105400"/>
            <a:ext cx="1143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de-AT" sz="1100">
                <a:solidFill>
                  <a:srgbClr val="474747"/>
                </a:solidFill>
              </a:rPr>
              <a:t>Saturation</a:t>
            </a:r>
            <a:endParaRPr lang="de-DE" sz="1100">
              <a:solidFill>
                <a:srgbClr val="474747"/>
              </a:solidFill>
            </a:endParaRPr>
          </a:p>
        </p:txBody>
      </p:sp>
      <p:sp>
        <p:nvSpPr>
          <p:cNvPr id="30734" name="Textfeld 13"/>
          <p:cNvSpPr txBox="1">
            <a:spLocks noChangeArrowheads="1"/>
          </p:cNvSpPr>
          <p:nvPr/>
        </p:nvSpPr>
        <p:spPr bwMode="auto">
          <a:xfrm>
            <a:off x="7848600" y="5105400"/>
            <a:ext cx="1143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de-AT" sz="1100">
                <a:solidFill>
                  <a:srgbClr val="474747"/>
                </a:solidFill>
              </a:rPr>
              <a:t>S in HSV</a:t>
            </a:r>
            <a:endParaRPr lang="de-DE" sz="1100">
              <a:solidFill>
                <a:srgbClr val="474747"/>
              </a:solidFill>
            </a:endParaRPr>
          </a:p>
        </p:txBody>
      </p:sp>
      <p:sp>
        <p:nvSpPr>
          <p:cNvPr id="30735" name="Textfeld 14"/>
          <p:cNvSpPr txBox="1">
            <a:spLocks noChangeArrowheads="1"/>
          </p:cNvSpPr>
          <p:nvPr/>
        </p:nvSpPr>
        <p:spPr bwMode="auto">
          <a:xfrm>
            <a:off x="5638800" y="6519863"/>
            <a:ext cx="11430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de-AT" sz="1100">
                <a:solidFill>
                  <a:srgbClr val="474747"/>
                </a:solidFill>
              </a:rPr>
              <a:t>original</a:t>
            </a:r>
            <a:endParaRPr lang="de-DE" sz="1100">
              <a:solidFill>
                <a:srgbClr val="474747"/>
              </a:solidFill>
            </a:endParaRPr>
          </a:p>
        </p:txBody>
      </p:sp>
      <p:sp>
        <p:nvSpPr>
          <p:cNvPr id="30736" name="Textfeld 15"/>
          <p:cNvSpPr txBox="1">
            <a:spLocks noChangeArrowheads="1"/>
          </p:cNvSpPr>
          <p:nvPr/>
        </p:nvSpPr>
        <p:spPr bwMode="auto">
          <a:xfrm>
            <a:off x="7543800" y="6519863"/>
            <a:ext cx="11430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de-AT" sz="1100">
                <a:solidFill>
                  <a:srgbClr val="474747"/>
                </a:solidFill>
              </a:rPr>
              <a:t>segmented</a:t>
            </a:r>
            <a:endParaRPr lang="de-DE" sz="1100">
              <a:solidFill>
                <a:srgbClr val="47474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Feature extraction</a:t>
            </a:r>
          </a:p>
        </p:txBody>
      </p:sp>
      <p:sp>
        <p:nvSpPr>
          <p:cNvPr id="31747" name="Inhaltsplatzhalter 2"/>
          <p:cNvSpPr>
            <a:spLocks noGrp="1"/>
          </p:cNvSpPr>
          <p:nvPr>
            <p:ph idx="1"/>
          </p:nvPr>
        </p:nvSpPr>
        <p:spPr>
          <a:xfrm>
            <a:off x="1114425" y="2595563"/>
            <a:ext cx="4067175" cy="36703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Color</a:t>
            </a:r>
          </a:p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Texture</a:t>
            </a:r>
          </a:p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Composition</a:t>
            </a:r>
          </a:p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Content</a:t>
            </a:r>
          </a:p>
        </p:txBody>
      </p:sp>
      <p:pic>
        <p:nvPicPr>
          <p:cNvPr id="31748" name="Bild 3" descr="colornames.t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0025" y="2133600"/>
            <a:ext cx="36353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Bild 4" descr="ruleofthirds.t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7175" y="3462338"/>
            <a:ext cx="3578225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Bild 5" descr="underwater1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1000" y="5181600"/>
            <a:ext cx="2184400" cy="145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Bild 6" descr="underwater2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0" y="5181600"/>
            <a:ext cx="1338263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Bild 8" descr="lonely_0639.jpg"/>
          <p:cNvPicPr>
            <a:picLocks noChangeAspect="1"/>
          </p:cNvPicPr>
          <p:nvPr/>
        </p:nvPicPr>
        <p:blipFill>
          <a:blip r:embed="rId6"/>
          <a:srcRect l="5850" r="3575" b="5830"/>
          <a:stretch>
            <a:fillRect/>
          </a:stretch>
        </p:blipFill>
        <p:spPr>
          <a:xfrm>
            <a:off x="6516928" y="3480452"/>
            <a:ext cx="2398472" cy="1624947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477000" y="3429000"/>
          <a:ext cx="24384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/>
                <a:gridCol w="812800"/>
                <a:gridCol w="812800"/>
              </a:tblGrid>
              <a:tr h="558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8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88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Color Features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14425" y="2286000"/>
            <a:ext cx="3609975" cy="419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Saturation and Brightness statistics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 smtClean="0"/>
              <a:t>+ Arousal, Pleasure, Dominance 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Hue statistics</a:t>
            </a:r>
          </a:p>
          <a:p>
            <a:pPr lvl="1" eaLnBrk="1" hangingPunct="1">
              <a:lnSpc>
                <a:spcPct val="80000"/>
              </a:lnSpc>
            </a:pPr>
            <a:r>
              <a:rPr lang="de-DE" sz="1400" dirty="0" smtClean="0"/>
              <a:t>V</a:t>
            </a:r>
            <a:r>
              <a:rPr lang="en-US" sz="1400" dirty="0" err="1" smtClean="0"/>
              <a:t>ector</a:t>
            </a:r>
            <a:r>
              <a:rPr lang="en-US" sz="1400" dirty="0" smtClean="0"/>
              <a:t> based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Rule of thirds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Colorfulness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ea typeface="ＭＳ Ｐゴシック" charset="-128"/>
                <a:cs typeface="ＭＳ Ｐゴシック" charset="-128"/>
              </a:rPr>
              <a:t>Color Names 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dirty="0" err="1" smtClean="0">
                <a:ea typeface="ＭＳ Ｐゴシック" charset="-128"/>
                <a:cs typeface="ＭＳ Ｐゴシック" charset="-128"/>
              </a:rPr>
              <a:t>Itten</a:t>
            </a:r>
            <a:r>
              <a:rPr lang="en-US" sz="1600" dirty="0" smtClean="0">
                <a:ea typeface="ＭＳ Ｐゴシック" charset="-128"/>
                <a:cs typeface="ＭＳ Ｐゴシック" charset="-128"/>
              </a:rPr>
              <a:t> contrasts</a:t>
            </a:r>
          </a:p>
          <a:p>
            <a:pPr lvl="1" eaLnBrk="1" hangingPunct="1">
              <a:lnSpc>
                <a:spcPct val="80000"/>
              </a:lnSpc>
            </a:pPr>
            <a:r>
              <a:rPr lang="de-DE" sz="1400" dirty="0" smtClean="0"/>
              <a:t>A</a:t>
            </a:r>
            <a:r>
              <a:rPr lang="en-US" sz="1400" dirty="0" err="1" smtClean="0"/>
              <a:t>rt</a:t>
            </a:r>
            <a:r>
              <a:rPr lang="en-US" sz="1400" dirty="0" smtClean="0"/>
              <a:t> theory</a:t>
            </a:r>
          </a:p>
          <a:p>
            <a:pPr eaLnBrk="1" hangingPunct="1">
              <a:lnSpc>
                <a:spcPct val="80000"/>
              </a:lnSpc>
            </a:pPr>
            <a:r>
              <a:rPr lang="de-DE" sz="1600" dirty="0" smtClean="0">
                <a:ea typeface="ＭＳ Ｐゴシック" charset="-128"/>
                <a:cs typeface="ＭＳ Ｐゴシック" charset="-128"/>
              </a:rPr>
              <a:t>A</a:t>
            </a:r>
            <a:r>
              <a:rPr lang="en-US" sz="1600" dirty="0" err="1" smtClean="0">
                <a:ea typeface="ＭＳ Ｐゴシック" charset="-128"/>
                <a:cs typeface="ＭＳ Ｐゴシック" charset="-128"/>
              </a:rPr>
              <a:t>ffective</a:t>
            </a:r>
            <a:r>
              <a:rPr lang="en-US" sz="1600" dirty="0" smtClean="0">
                <a:ea typeface="ＭＳ Ｐゴシック" charset="-128"/>
                <a:cs typeface="ＭＳ Ｐゴシック" charset="-128"/>
              </a:rPr>
              <a:t> color histogram by Wang Wei-</a:t>
            </a:r>
            <a:r>
              <a:rPr lang="en-US" sz="1600" dirty="0" err="1" smtClean="0">
                <a:ea typeface="ＭＳ Ｐゴシック" charset="-128"/>
                <a:cs typeface="ＭＳ Ｐゴシック" charset="-128"/>
              </a:rPr>
              <a:t>ning</a:t>
            </a:r>
            <a:r>
              <a:rPr lang="en-US" sz="1600" dirty="0" smtClean="0">
                <a:ea typeface="ＭＳ Ｐゴシック" charset="-128"/>
                <a:cs typeface="ＭＳ Ｐゴシック" charset="-128"/>
              </a:rPr>
              <a:t>, ICSMC 2006</a:t>
            </a:r>
          </a:p>
        </p:txBody>
      </p:sp>
      <p:pic>
        <p:nvPicPr>
          <p:cNvPr id="10" name="Bild 9" descr="EmoColor-meanArousal.pdf"/>
          <p:cNvPicPr>
            <a:picLocks noChangeAspect="1"/>
          </p:cNvPicPr>
          <p:nvPr/>
        </p:nvPicPr>
        <p:blipFill>
          <a:blip r:embed="rId2"/>
          <a:srcRect t="20906"/>
          <a:stretch>
            <a:fillRect/>
          </a:stretch>
        </p:blipFill>
        <p:spPr bwMode="auto">
          <a:xfrm>
            <a:off x="5181600" y="2133600"/>
            <a:ext cx="37782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feld 10"/>
          <p:cNvSpPr txBox="1">
            <a:spLocks noChangeArrowheads="1"/>
          </p:cNvSpPr>
          <p:nvPr/>
        </p:nvSpPr>
        <p:spPr bwMode="auto">
          <a:xfrm>
            <a:off x="4953000" y="2743200"/>
            <a:ext cx="16002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de-DE" sz="1000">
                <a:solidFill>
                  <a:srgbClr val="474747"/>
                </a:solidFill>
              </a:rPr>
              <a:t>Arousal: ascending</a:t>
            </a:r>
          </a:p>
        </p:txBody>
      </p:sp>
      <p:pic>
        <p:nvPicPr>
          <p:cNvPr id="23" name="Bild 22" descr="emo_pleasu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430550"/>
            <a:ext cx="2133600" cy="1379450"/>
          </a:xfrm>
          <a:prstGeom prst="rect">
            <a:avLst/>
          </a:prstGeom>
        </p:spPr>
      </p:pic>
      <p:pic>
        <p:nvPicPr>
          <p:cNvPr id="24" name="Bild 23" descr="emo_arousa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3802150"/>
            <a:ext cx="2133600" cy="1379450"/>
          </a:xfrm>
          <a:prstGeom prst="rect">
            <a:avLst/>
          </a:prstGeom>
        </p:spPr>
      </p:pic>
      <p:pic>
        <p:nvPicPr>
          <p:cNvPr id="25" name="Bild 24" descr="emo_dominanc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5173750"/>
            <a:ext cx="2133600" cy="1379450"/>
          </a:xfrm>
          <a:prstGeom prst="rect">
            <a:avLst/>
          </a:prstGeom>
        </p:spPr>
      </p:pic>
      <p:pic>
        <p:nvPicPr>
          <p:cNvPr id="26" name="Bild 25" descr="amusement_072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84" y="914400"/>
            <a:ext cx="2001416" cy="137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feld 26"/>
          <p:cNvSpPr txBox="1"/>
          <p:nvPr/>
        </p:nvSpPr>
        <p:spPr>
          <a:xfrm>
            <a:off x="5410200" y="1676400"/>
            <a:ext cx="1524000" cy="4431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algn="r"/>
            <a:endParaRPr lang="en-US" dirty="0" smtClean="0"/>
          </a:p>
          <a:p>
            <a:pPr algn="r"/>
            <a:endParaRPr lang="en-US" sz="1400" dirty="0" smtClean="0"/>
          </a:p>
          <a:p>
            <a:pPr algn="r"/>
            <a:r>
              <a:rPr lang="en-US" sz="1400" dirty="0" smtClean="0"/>
              <a:t>Pleasure</a:t>
            </a:r>
          </a:p>
          <a:p>
            <a:pPr algn="r"/>
            <a:endParaRPr lang="en-US" sz="1400" dirty="0" smtClean="0"/>
          </a:p>
          <a:p>
            <a:pPr algn="r"/>
            <a:endParaRPr lang="en-US" sz="1400" dirty="0" smtClean="0"/>
          </a:p>
          <a:p>
            <a:pPr algn="r"/>
            <a:endParaRPr lang="en-US" sz="1400" dirty="0" smtClean="0"/>
          </a:p>
          <a:p>
            <a:pPr algn="r"/>
            <a:endParaRPr lang="en-US" sz="1400" dirty="0" smtClean="0"/>
          </a:p>
          <a:p>
            <a:pPr algn="r"/>
            <a:endParaRPr lang="en-US" sz="1400" dirty="0" smtClean="0"/>
          </a:p>
          <a:p>
            <a:pPr algn="r"/>
            <a:r>
              <a:rPr lang="en-US" sz="1400" dirty="0" smtClean="0"/>
              <a:t>Arousal</a:t>
            </a:r>
          </a:p>
          <a:p>
            <a:pPr algn="r"/>
            <a:endParaRPr lang="en-US" sz="1400" dirty="0" smtClean="0"/>
          </a:p>
          <a:p>
            <a:pPr algn="r"/>
            <a:endParaRPr lang="en-US" sz="1400" dirty="0" smtClean="0"/>
          </a:p>
          <a:p>
            <a:pPr algn="r"/>
            <a:endParaRPr lang="en-US" sz="1400" dirty="0" smtClean="0"/>
          </a:p>
          <a:p>
            <a:pPr algn="r"/>
            <a:endParaRPr lang="en-US" sz="1400" dirty="0" smtClean="0"/>
          </a:p>
          <a:p>
            <a:pPr algn="r"/>
            <a:endParaRPr lang="en-US" sz="1400" dirty="0" smtClean="0"/>
          </a:p>
          <a:p>
            <a:pPr algn="r"/>
            <a:endParaRPr lang="en-US" sz="1400" dirty="0" smtClean="0"/>
          </a:p>
          <a:p>
            <a:pPr algn="r"/>
            <a:r>
              <a:rPr lang="en-US" sz="1400" dirty="0" smtClean="0"/>
              <a:t>Dominance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27" grpId="0"/>
      <p:bldP spid="27" grpId="1"/>
    </p:bldLst>
  </p:timing>
</p:sld>
</file>

<file path=ppt/theme/theme1.xml><?xml version="1.0" encoding="utf-8"?>
<a:theme xmlns:a="http://schemas.openxmlformats.org/drawingml/2006/main" name="Perspektive">
  <a:themeElements>
    <a:clrScheme name="Perspek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k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k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Perspektive.thmx</Template>
  <TotalTime>0</TotalTime>
  <Words>1062</Words>
  <Application>Microsoft Macintosh PowerPoint</Application>
  <PresentationFormat>Bildschirmpräsentation (4:3)</PresentationFormat>
  <Paragraphs>301</Paragraphs>
  <Slides>30</Slides>
  <Notes>4</Notes>
  <HiddenSlides>1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1" baseType="lpstr">
      <vt:lpstr>Perspektive</vt:lpstr>
      <vt:lpstr>Affective Image Classification</vt:lpstr>
      <vt:lpstr>Images &amp; emotions </vt:lpstr>
      <vt:lpstr>Folie 3</vt:lpstr>
      <vt:lpstr>Context &amp; Motivation</vt:lpstr>
      <vt:lpstr>How to measure affect?</vt:lpstr>
      <vt:lpstr>System flow:</vt:lpstr>
      <vt:lpstr>Preprocessing</vt:lpstr>
      <vt:lpstr>Feature extraction</vt:lpstr>
      <vt:lpstr>Color Features</vt:lpstr>
      <vt:lpstr>Color Features</vt:lpstr>
      <vt:lpstr>Color Features</vt:lpstr>
      <vt:lpstr>Color Features</vt:lpstr>
      <vt:lpstr>Color Features</vt:lpstr>
      <vt:lpstr>Color Features</vt:lpstr>
      <vt:lpstr>Texture Features</vt:lpstr>
      <vt:lpstr>Texture Features</vt:lpstr>
      <vt:lpstr>Composition Features</vt:lpstr>
      <vt:lpstr>Content Features</vt:lpstr>
      <vt:lpstr>Dataset 1 </vt:lpstr>
      <vt:lpstr>Dataset 2 </vt:lpstr>
      <vt:lpstr>Dataset 3</vt:lpstr>
      <vt:lpstr>Web survey</vt:lpstr>
      <vt:lpstr>Experiments</vt:lpstr>
      <vt:lpstr>Feature selection</vt:lpstr>
      <vt:lpstr>Results</vt:lpstr>
      <vt:lpstr>All data sets</vt:lpstr>
      <vt:lpstr>Classifier vs. human?</vt:lpstr>
      <vt:lpstr>Conclusions</vt:lpstr>
      <vt:lpstr>Folie 29</vt:lpstr>
      <vt:lpstr>Thank you!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Affective Classification of Images</dc:title>
  <dc:creator>jana</dc:creator>
  <cp:lastModifiedBy>Jana Banova</cp:lastModifiedBy>
  <cp:revision>107</cp:revision>
  <cp:lastPrinted>2009-10-08T12:02:33Z</cp:lastPrinted>
  <dcterms:created xsi:type="dcterms:W3CDTF">2010-10-25T20:39:07Z</dcterms:created>
  <dcterms:modified xsi:type="dcterms:W3CDTF">2010-10-26T10:29:26Z</dcterms:modified>
</cp:coreProperties>
</file>